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3"/>
  </p:notesMasterIdLst>
  <p:sldIdLst>
    <p:sldId id="256" r:id="rId2"/>
    <p:sldId id="432" r:id="rId3"/>
    <p:sldId id="464" r:id="rId4"/>
    <p:sldId id="418" r:id="rId5"/>
    <p:sldId id="433" r:id="rId6"/>
    <p:sldId id="434" r:id="rId7"/>
    <p:sldId id="437" r:id="rId8"/>
    <p:sldId id="440" r:id="rId9"/>
    <p:sldId id="439" r:id="rId10"/>
    <p:sldId id="460" r:id="rId11"/>
    <p:sldId id="461" r:id="rId12"/>
    <p:sldId id="459" r:id="rId13"/>
    <p:sldId id="435" r:id="rId14"/>
    <p:sldId id="441" r:id="rId15"/>
    <p:sldId id="442" r:id="rId16"/>
    <p:sldId id="444" r:id="rId17"/>
    <p:sldId id="445" r:id="rId18"/>
    <p:sldId id="436" r:id="rId19"/>
    <p:sldId id="446" r:id="rId20"/>
    <p:sldId id="449" r:id="rId21"/>
    <p:sldId id="448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65" r:id="rId30"/>
    <p:sldId id="467" r:id="rId31"/>
    <p:sldId id="271" r:id="rId3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ik Jeong" initials="JJ" lastIdx="1" clrIdx="0">
    <p:extLst>
      <p:ext uri="{19B8F6BF-5375-455C-9EA6-DF929625EA0E}">
        <p15:presenceInfo xmlns:p15="http://schemas.microsoft.com/office/powerpoint/2012/main" userId="Jaeik Jeong" providerId="None"/>
      </p:ext>
    </p:extLst>
  </p:cmAuthor>
  <p:cmAuthor id="2" name="Jaeik Jeong" initials="JJ [2]" lastIdx="1" clrIdx="1">
    <p:extLst>
      <p:ext uri="{19B8F6BF-5375-455C-9EA6-DF929625EA0E}">
        <p15:presenceInfo xmlns:p15="http://schemas.microsoft.com/office/powerpoint/2012/main" userId="8a7db909aff6b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6" autoAdjust="0"/>
    <p:restoredTop sz="91161" autoAdjust="0"/>
  </p:normalViewPr>
  <p:slideViewPr>
    <p:cSldViewPr snapToGrid="0">
      <p:cViewPr varScale="1">
        <p:scale>
          <a:sx n="110" d="100"/>
          <a:sy n="110" d="100"/>
        </p:scale>
        <p:origin x="2146" y="77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970" y="8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2C7B850-2CC1-4962-9601-5C698A4791FA}" type="datetime1">
              <a:rPr lang="ko-KR" altLang="en-US"/>
              <a:pPr lvl="0">
                <a:defRPr lang="ko-KR" altLang="en-US"/>
              </a:pPr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46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dirty="0"/>
              <a:t>세번째로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en-US" altLang="ko-KR" sz="1200" b="0" dirty="0"/>
              <a:t>shiftable appliances with a non-interruptible load) </a:t>
            </a:r>
            <a:r>
              <a:rPr lang="ko-KR" altLang="en-US" sz="1200" b="0" dirty="0"/>
              <a:t>세탁기</a:t>
            </a:r>
            <a:r>
              <a:rPr lang="ko-KR" altLang="en-US" b="0" dirty="0"/>
              <a:t>에 의한 제약식은 다음과 같습니다</a:t>
            </a:r>
            <a:r>
              <a:rPr lang="en-US" altLang="ko-KR" b="0" dirty="0"/>
              <a:t>. 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식 </a:t>
            </a:r>
            <a:r>
              <a:rPr lang="en-US" altLang="ko-KR" b="0" dirty="0"/>
              <a:t>(7) </a:t>
            </a:r>
            <a:r>
              <a:rPr lang="ko-KR" altLang="en-US" b="0" dirty="0"/>
              <a:t>는 </a:t>
            </a:r>
            <a:r>
              <a:rPr lang="en-US" altLang="ko-KR" b="0" dirty="0"/>
              <a:t>binary decision </a:t>
            </a:r>
            <a:r>
              <a:rPr lang="en-US" altLang="ko-KR" b="0" dirty="0" err="1"/>
              <a:t>varaible</a:t>
            </a:r>
            <a:r>
              <a:rPr lang="ko-KR" altLang="en-US" b="0" dirty="0"/>
              <a:t>로 </a:t>
            </a:r>
            <a:r>
              <a:rPr lang="ko-KR" altLang="en-US" b="0" dirty="0" err="1"/>
              <a:t>사용할때</a:t>
            </a:r>
            <a:r>
              <a:rPr lang="ko-KR" altLang="en-US" b="0" dirty="0"/>
              <a:t> </a:t>
            </a:r>
            <a:r>
              <a:rPr lang="en-US" altLang="ko-KR" b="0" dirty="0"/>
              <a:t>1, </a:t>
            </a:r>
            <a:r>
              <a:rPr lang="ko-KR" altLang="en-US" b="0" dirty="0"/>
              <a:t>그렇지 않으면 </a:t>
            </a:r>
            <a:r>
              <a:rPr lang="en-US" altLang="ko-KR" b="0" dirty="0"/>
              <a:t>0</a:t>
            </a:r>
            <a:r>
              <a:rPr lang="ko-KR" altLang="en-US" b="0" dirty="0"/>
              <a:t>을 가집니다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(8) </a:t>
            </a:r>
            <a:r>
              <a:rPr lang="ko-KR" altLang="en-US" b="0" dirty="0"/>
              <a:t>는 사용자가 선호하는 기간내에 실제 세탁기가 가동된 총 시간을 의미합니다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(9) </a:t>
            </a:r>
            <a:r>
              <a:rPr lang="ko-KR" altLang="en-US" b="0" dirty="0"/>
              <a:t>는</a:t>
            </a:r>
            <a:r>
              <a:rPr lang="en-US" altLang="ko-KR" b="0" dirty="0"/>
              <a:t> </a:t>
            </a:r>
            <a:r>
              <a:rPr lang="ko-KR" altLang="en-US" b="0" dirty="0"/>
              <a:t>세탁기가 다음 시간대에서도 연속적으로 가동하도록 하는 조건을 의미합니다</a:t>
            </a:r>
            <a:r>
              <a:rPr lang="en-US" altLang="ko-KR" b="0" dirty="0"/>
              <a:t>..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(10) </a:t>
            </a:r>
            <a:r>
              <a:rPr lang="ko-KR" altLang="en-US" b="0" dirty="0"/>
              <a:t>은 세탁기의 에너지 사용량을 의미합니다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35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dirty="0"/>
              <a:t>네번째로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sz="1200" b="0" dirty="0"/>
              <a:t>ESS </a:t>
            </a:r>
            <a:r>
              <a:rPr lang="ko-KR" altLang="en-US" b="0" dirty="0"/>
              <a:t>에 의한 제약식은 다음과 같습니다</a:t>
            </a:r>
            <a:r>
              <a:rPr lang="en-US" altLang="ko-KR" b="0" dirty="0"/>
              <a:t>. 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식 </a:t>
            </a:r>
            <a:r>
              <a:rPr lang="en-US" altLang="ko-KR" b="0" dirty="0"/>
              <a:t>(11) </a:t>
            </a:r>
            <a:r>
              <a:rPr lang="ko-KR" altLang="en-US" b="0" dirty="0"/>
              <a:t>은 </a:t>
            </a:r>
            <a:r>
              <a:rPr lang="en-US" altLang="ko-KR" b="0" dirty="0"/>
              <a:t>t </a:t>
            </a:r>
            <a:r>
              <a:rPr lang="ko-KR" altLang="en-US" b="0" dirty="0"/>
              <a:t>시점에서의 </a:t>
            </a:r>
            <a:r>
              <a:rPr lang="en-US" altLang="ko-KR" b="0" dirty="0"/>
              <a:t>ESS</a:t>
            </a:r>
            <a:r>
              <a:rPr lang="ko-KR" altLang="en-US" b="0" dirty="0"/>
              <a:t>의 </a:t>
            </a:r>
            <a:r>
              <a:rPr lang="en-US" altLang="ko-KR" b="0" dirty="0"/>
              <a:t>SOE</a:t>
            </a:r>
            <a:r>
              <a:rPr lang="ko-KR" altLang="en-US" b="0" dirty="0"/>
              <a:t>를 나타냅니다</a:t>
            </a:r>
            <a:r>
              <a:rPr lang="en-US" altLang="ko-KR" b="0" dirty="0"/>
              <a:t>. 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eta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는 </a:t>
            </a:r>
            <a:r>
              <a:rPr lang="ko-KR" altLang="en-US" b="0" dirty="0"/>
              <a:t>충전 효율</a:t>
            </a:r>
            <a:r>
              <a:rPr lang="en-US" altLang="ko-KR" b="0" dirty="0"/>
              <a:t>/</a:t>
            </a:r>
            <a:r>
              <a:rPr lang="ko-KR" altLang="en-US" b="0" dirty="0"/>
              <a:t>방전효율을 의미합니다</a:t>
            </a:r>
            <a:r>
              <a:rPr lang="en-US" altLang="ko-KR" b="0" dirty="0"/>
              <a:t>.)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(12) </a:t>
            </a:r>
            <a:r>
              <a:rPr lang="ko-KR" altLang="en-US" b="0" dirty="0"/>
              <a:t>는 </a:t>
            </a:r>
            <a:r>
              <a:rPr lang="en-US" altLang="ko-KR" b="0" dirty="0"/>
              <a:t>ESS</a:t>
            </a:r>
            <a:r>
              <a:rPr lang="ko-KR" altLang="en-US" b="0" dirty="0"/>
              <a:t>에 대한 용량 제약을 의미하며</a:t>
            </a:r>
            <a:r>
              <a:rPr lang="en-US" altLang="ko-KR" b="0" dirty="0"/>
              <a:t>,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(13), (14) </a:t>
            </a:r>
            <a:r>
              <a:rPr lang="ko-KR" altLang="en-US" b="0" dirty="0"/>
              <a:t>는 각각 </a:t>
            </a:r>
            <a:r>
              <a:rPr lang="en-US" altLang="ko-KR" b="0" dirty="0"/>
              <a:t>ESS</a:t>
            </a:r>
            <a:r>
              <a:rPr lang="ko-KR" altLang="en-US" b="0" dirty="0"/>
              <a:t>의 충전</a:t>
            </a:r>
            <a:r>
              <a:rPr lang="en-US" altLang="ko-KR" b="0" dirty="0"/>
              <a:t> </a:t>
            </a:r>
            <a:r>
              <a:rPr lang="ko-KR" altLang="en-US" b="0" dirty="0"/>
              <a:t>에너지 및 방전 에너지에 대한 제약조건을 의미합니다</a:t>
            </a:r>
            <a:r>
              <a:rPr lang="en-US" altLang="ko-KR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0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object function</a:t>
            </a:r>
            <a:r>
              <a:rPr lang="ko-KR" altLang="en-US" dirty="0"/>
              <a:t> 내에 </a:t>
            </a:r>
            <a:r>
              <a:rPr lang="en-US" altLang="ko-KR" dirty="0"/>
              <a:t>penalty cost</a:t>
            </a:r>
            <a:r>
              <a:rPr lang="ko-KR" altLang="en-US" dirty="0"/>
              <a:t> 가 절댓값을 가지는데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non-linear </a:t>
            </a:r>
            <a:r>
              <a:rPr lang="ko-KR" altLang="en-US" dirty="0"/>
              <a:t>하므로 </a:t>
            </a:r>
            <a:r>
              <a:rPr lang="en-US" altLang="ko-KR" dirty="0"/>
              <a:t>(16), (17) </a:t>
            </a:r>
            <a:r>
              <a:rPr lang="ko-KR" altLang="en-US" dirty="0"/>
              <a:t>식을 사용해 </a:t>
            </a:r>
            <a:r>
              <a:rPr lang="en-US" altLang="ko-KR" dirty="0"/>
              <a:t>linear</a:t>
            </a:r>
            <a:r>
              <a:rPr lang="ko-KR" altLang="en-US" dirty="0"/>
              <a:t>하게 변경해주는 기법을 사용하여 </a:t>
            </a:r>
            <a:r>
              <a:rPr lang="en-US" altLang="ko-KR" dirty="0"/>
              <a:t>solution</a:t>
            </a:r>
            <a:r>
              <a:rPr lang="ko-KR" altLang="en-US" dirty="0"/>
              <a:t>을 얻었다고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1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지금까지는 모델 기반 </a:t>
            </a:r>
            <a:r>
              <a:rPr lang="en-US" altLang="ko-KR" dirty="0"/>
              <a:t>HEMS </a:t>
            </a:r>
            <a:r>
              <a:rPr lang="ko-KR" altLang="en-US" dirty="0"/>
              <a:t>최적화</a:t>
            </a:r>
            <a:r>
              <a:rPr lang="en-US" altLang="ko-KR" dirty="0"/>
              <a:t>”</a:t>
            </a:r>
            <a:r>
              <a:rPr lang="ko-KR" altLang="en-US" dirty="0"/>
              <a:t> 접근 방식을 살펴보았으며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페이지부터는 </a:t>
            </a:r>
            <a:r>
              <a:rPr lang="en-US" altLang="ko-KR" dirty="0"/>
              <a:t>“</a:t>
            </a:r>
            <a:r>
              <a:rPr lang="ko-KR" altLang="en-US" dirty="0"/>
              <a:t>강화 학습 </a:t>
            </a:r>
            <a:r>
              <a:rPr lang="en-US" altLang="ko-KR" dirty="0"/>
              <a:t>(RL)” </a:t>
            </a:r>
            <a:r>
              <a:rPr lang="ko-KR" altLang="en-US" dirty="0"/>
              <a:t>기반 </a:t>
            </a:r>
            <a:r>
              <a:rPr lang="en-US" altLang="ko-KR" dirty="0"/>
              <a:t>HEMS </a:t>
            </a:r>
            <a:r>
              <a:rPr lang="ko-KR" altLang="en-US" dirty="0"/>
              <a:t>알고리즘을 설명하도록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각각의 가전기기에 적용된 알고리즘은 </a:t>
            </a:r>
            <a:r>
              <a:rPr lang="en-US" altLang="ko-KR" dirty="0"/>
              <a:t>Q-Learning 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해당 식은 수업시간에 다뤘기 때문에</a:t>
            </a:r>
            <a:r>
              <a:rPr lang="en-US" altLang="ko-KR" dirty="0"/>
              <a:t>, </a:t>
            </a:r>
            <a:r>
              <a:rPr lang="ko-KR" altLang="en-US" dirty="0"/>
              <a:t>설명은 생략하도록 하며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특이 사항으로는 </a:t>
            </a:r>
            <a:r>
              <a:rPr lang="en-US" altLang="ko-KR" dirty="0"/>
              <a:t>discount rate = 0.9, learning rate = 0.1)</a:t>
            </a:r>
            <a:r>
              <a:rPr lang="ko-KR" altLang="en-US" dirty="0"/>
              <a:t> 설정하여 </a:t>
            </a:r>
            <a:r>
              <a:rPr lang="en-US" altLang="ko-KR" dirty="0"/>
              <a:t>Q</a:t>
            </a:r>
            <a:r>
              <a:rPr lang="ko-KR" altLang="en-US" dirty="0"/>
              <a:t>값을 업데이트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54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Space</a:t>
            </a:r>
            <a:r>
              <a:rPr lang="ko-KR" altLang="en-US" dirty="0"/>
              <a:t>는 다음과 같이 정의됩니다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WM</a:t>
            </a:r>
            <a:r>
              <a:rPr lang="ko-KR" altLang="en-US" dirty="0"/>
              <a:t>과 </a:t>
            </a:r>
            <a:r>
              <a:rPr lang="en-US" altLang="ko-KR" dirty="0"/>
              <a:t>AC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는 </a:t>
            </a:r>
            <a:r>
              <a:rPr lang="en-US" altLang="ko-KR" dirty="0"/>
              <a:t>t = 1 ~ 24 </a:t>
            </a:r>
            <a:r>
              <a:rPr lang="ko-KR" altLang="en-US" dirty="0"/>
              <a:t>에서의 사용량으로 정의하였으며</a:t>
            </a:r>
            <a:r>
              <a:rPr lang="en-US" altLang="ko-KR" dirty="0"/>
              <a:t>, ESS</a:t>
            </a:r>
            <a:r>
              <a:rPr lang="ko-KR" altLang="en-US" dirty="0"/>
              <a:t>의 </a:t>
            </a:r>
            <a:r>
              <a:rPr lang="en-US" altLang="ko-KR" dirty="0"/>
              <a:t>space</a:t>
            </a:r>
            <a:r>
              <a:rPr lang="ko-KR" altLang="en-US" dirty="0"/>
              <a:t>는 </a:t>
            </a:r>
            <a:r>
              <a:rPr lang="en-US" altLang="ko-KR" dirty="0"/>
              <a:t>ESS SOE</a:t>
            </a:r>
            <a:r>
              <a:rPr lang="ko-KR" altLang="en-US" dirty="0"/>
              <a:t>로 정의하였습니다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WM</a:t>
            </a:r>
            <a:r>
              <a:rPr lang="ko-KR" altLang="en-US" dirty="0"/>
              <a:t>의 </a:t>
            </a:r>
            <a:r>
              <a:rPr lang="en-US" altLang="ko-KR" dirty="0"/>
              <a:t>Action</a:t>
            </a:r>
            <a:r>
              <a:rPr lang="ko-KR" altLang="en-US" dirty="0"/>
              <a:t>은 </a:t>
            </a:r>
            <a:r>
              <a:rPr lang="en-US" altLang="ko-KR" dirty="0"/>
              <a:t>ON/OFF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AC</a:t>
            </a:r>
            <a:r>
              <a:rPr lang="ko-KR" altLang="en-US" dirty="0"/>
              <a:t>의 </a:t>
            </a:r>
            <a:r>
              <a:rPr lang="en-US" altLang="ko-KR" dirty="0"/>
              <a:t>Action</a:t>
            </a:r>
            <a:r>
              <a:rPr lang="ko-KR" altLang="en-US" dirty="0"/>
              <a:t>은 총 </a:t>
            </a:r>
            <a:r>
              <a:rPr lang="en-US" altLang="ko-KR" dirty="0"/>
              <a:t>10 </a:t>
            </a:r>
            <a:r>
              <a:rPr lang="ko-KR" altLang="en-US" dirty="0"/>
              <a:t>단계로 전력 사용량으로 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0 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최대 </a:t>
            </a:r>
            <a:r>
              <a:rPr lang="en-US" altLang="ko-KR" dirty="0"/>
              <a:t>360)</a:t>
            </a:r>
            <a:r>
              <a:rPr lang="ko-KR" altLang="en-US" dirty="0"/>
              <a:t>까지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discrete</a:t>
            </a:r>
            <a:r>
              <a:rPr lang="ko-KR" altLang="en-US" dirty="0"/>
              <a:t>하게 만들었습니다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ESS</a:t>
            </a:r>
            <a:r>
              <a:rPr lang="ko-KR" altLang="en-US" dirty="0"/>
              <a:t>의 </a:t>
            </a:r>
            <a:r>
              <a:rPr lang="en-US" altLang="ko-KR" dirty="0"/>
              <a:t>Action</a:t>
            </a:r>
            <a:r>
              <a:rPr lang="ko-KR" altLang="en-US" dirty="0"/>
              <a:t>은 총 </a:t>
            </a:r>
            <a:r>
              <a:rPr lang="en-US" altLang="ko-KR" dirty="0"/>
              <a:t>9</a:t>
            </a:r>
            <a:r>
              <a:rPr lang="ko-KR" altLang="en-US" dirty="0"/>
              <a:t>단계의 방전 및 </a:t>
            </a:r>
            <a:r>
              <a:rPr lang="ko-KR" altLang="en-US" dirty="0" err="1"/>
              <a:t>충전량으로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-600 </a:t>
            </a:r>
            <a:r>
              <a:rPr lang="ko-KR" altLang="en-US" dirty="0"/>
              <a:t>부터 최대 </a:t>
            </a:r>
            <a:r>
              <a:rPr lang="en-US" altLang="ko-KR" dirty="0"/>
              <a:t>600(</a:t>
            </a:r>
            <a:r>
              <a:rPr lang="ko-KR" altLang="en-US" dirty="0"/>
              <a:t>까지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discrete</a:t>
            </a:r>
            <a:r>
              <a:rPr lang="ko-KR" altLang="en-US" dirty="0"/>
              <a:t>하게 만들었습니다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구체적인 </a:t>
            </a:r>
            <a:r>
              <a:rPr lang="en-US" altLang="ko-KR" dirty="0"/>
              <a:t>Reward</a:t>
            </a:r>
            <a:r>
              <a:rPr lang="ko-KR" altLang="en-US" dirty="0"/>
              <a:t>는 다음페이지에서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1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델타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9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Case1 </a:t>
            </a:r>
            <a:r>
              <a:rPr lang="ko-KR" altLang="en-US" dirty="0"/>
              <a:t>은 </a:t>
            </a:r>
            <a:r>
              <a:rPr lang="en-US" altLang="ko-KR" dirty="0"/>
              <a:t>TOU</a:t>
            </a:r>
            <a:r>
              <a:rPr lang="ko-KR" altLang="en-US" dirty="0"/>
              <a:t>에 따른 에어컨 사용 비용에 예측된 실내온도가 사용자가 원하는 최소온도보다 낮은 경우 </a:t>
            </a:r>
            <a:r>
              <a:rPr lang="en-US" altLang="ko-KR" dirty="0"/>
              <a:t>reward</a:t>
            </a:r>
            <a:r>
              <a:rPr lang="ko-KR" altLang="en-US" dirty="0"/>
              <a:t>에 </a:t>
            </a:r>
            <a:r>
              <a:rPr lang="en-US" altLang="ko-KR" dirty="0"/>
              <a:t>Penalty</a:t>
            </a:r>
            <a:r>
              <a:rPr lang="ko-KR" altLang="en-US" dirty="0"/>
              <a:t>를 주는 식입니다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Case2 </a:t>
            </a:r>
            <a:r>
              <a:rPr lang="ko-KR" altLang="en-US" dirty="0"/>
              <a:t>는 예측된 실내온도가 사용자가 원하는 최대온도보다 높은 경우 </a:t>
            </a:r>
            <a:r>
              <a:rPr lang="en-US" altLang="ko-KR" dirty="0"/>
              <a:t>reward</a:t>
            </a:r>
            <a:r>
              <a:rPr lang="ko-KR" altLang="en-US" dirty="0"/>
              <a:t>에 </a:t>
            </a:r>
            <a:r>
              <a:rPr lang="en-US" altLang="ko-KR" dirty="0"/>
              <a:t>Penalty</a:t>
            </a:r>
            <a:r>
              <a:rPr lang="ko-KR" altLang="en-US" dirty="0"/>
              <a:t>를 주는 식입니다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그렇지 않은 경우는 사용 비용만 </a:t>
            </a:r>
            <a:r>
              <a:rPr lang="en-US" altLang="ko-KR" dirty="0" err="1"/>
              <a:t>rewar</a:t>
            </a:r>
            <a:r>
              <a:rPr lang="ko-KR" altLang="en-US" dirty="0"/>
              <a:t>로 정의하였습니다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85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dirty="0"/>
              <a:t>Tau</a:t>
            </a:r>
            <a:r>
              <a:rPr lang="ko-KR" altLang="en-US" b="0" dirty="0"/>
              <a:t>는 </a:t>
            </a:r>
            <a:r>
              <a:rPr lang="en-US" altLang="ko-KR" b="0" dirty="0"/>
              <a:t>ESS</a:t>
            </a:r>
            <a:r>
              <a:rPr lang="ko-KR" altLang="en-US" b="0" dirty="0"/>
              <a:t>에 대한 </a:t>
            </a:r>
            <a:r>
              <a:rPr lang="en-US" altLang="ko-KR" sz="1200" b="0" dirty="0"/>
              <a:t>ESS overcharging and undercharging </a:t>
            </a:r>
            <a:r>
              <a:rPr lang="ko-KR" altLang="en-US" sz="1200" b="0" dirty="0"/>
              <a:t>의 페널티를 의미합니다</a:t>
            </a:r>
            <a:r>
              <a:rPr lang="en-US" altLang="ko-KR" sz="1200" b="0" dirty="0"/>
              <a:t>.</a:t>
            </a:r>
          </a:p>
          <a:p>
            <a:pPr marL="0" indent="0"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2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9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2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 논문은</a:t>
            </a:r>
            <a:r>
              <a:rPr lang="en-US" altLang="ko-KR" dirty="0"/>
              <a:t> 2019</a:t>
            </a:r>
            <a:r>
              <a:rPr lang="ko-KR" altLang="en-US" dirty="0"/>
              <a:t>년 </a:t>
            </a:r>
            <a:r>
              <a:rPr lang="en-US" altLang="ko-KR" dirty="0"/>
              <a:t>Sensor</a:t>
            </a:r>
            <a:r>
              <a:rPr lang="ko-KR" altLang="en-US" dirty="0"/>
              <a:t>라는 저널에 실린 논문이며</a:t>
            </a:r>
            <a:r>
              <a:rPr lang="en-US" altLang="ko-KR" dirty="0"/>
              <a:t>, </a:t>
            </a:r>
            <a:r>
              <a:rPr lang="ko-KR" altLang="en-US" dirty="0"/>
              <a:t>발표 자료의 목차는 다음과 같습니다</a:t>
            </a:r>
            <a:r>
              <a:rPr lang="en-US" altLang="ko-KR" dirty="0"/>
              <a:t>.</a:t>
            </a:r>
          </a:p>
          <a:p>
            <a:pPr marL="0" lvl="0" indent="0">
              <a:buNone/>
              <a:defRPr lang="ko-KR" altLang="en-US"/>
            </a:pPr>
            <a:r>
              <a:rPr lang="en-US" altLang="ko-KR" dirty="0"/>
              <a:t>background (</a:t>
            </a:r>
            <a:r>
              <a:rPr lang="ko-KR" altLang="en-US" dirty="0"/>
              <a:t>배경 설명</a:t>
            </a:r>
            <a:r>
              <a:rPr lang="en-US" altLang="ko-KR" dirty="0"/>
              <a:t>) </a:t>
            </a:r>
            <a:r>
              <a:rPr lang="ko-KR" altLang="en-US" dirty="0"/>
              <a:t>부터 시작해서 코드 구현 및 결과 시각화 결과까지 진행하도록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17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13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AC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에 </a:t>
            </a:r>
            <a:r>
              <a:rPr lang="en-US" altLang="ko-KR" dirty="0"/>
              <a:t>comfortable penalty</a:t>
            </a:r>
            <a:r>
              <a:rPr lang="ko-KR" altLang="en-US" dirty="0"/>
              <a:t>인 </a:t>
            </a:r>
            <a:r>
              <a:rPr lang="en-US" altLang="ko-KR" dirty="0"/>
              <a:t>Kappa</a:t>
            </a:r>
            <a:r>
              <a:rPr lang="ko-KR" altLang="en-US" dirty="0"/>
              <a:t>를 </a:t>
            </a:r>
            <a:r>
              <a:rPr lang="en-US" altLang="ko-KR" dirty="0"/>
              <a:t>10, 50, 100 </a:t>
            </a:r>
            <a:r>
              <a:rPr lang="ko-KR" altLang="en-US" dirty="0"/>
              <a:t>으로 증가함에 따라 사용자가 원하는 실내 온도 범위를 유지하는 정책을 취하게 되며</a:t>
            </a:r>
            <a:r>
              <a:rPr lang="en-US" altLang="ko-KR" dirty="0"/>
              <a:t>, </a:t>
            </a:r>
            <a:r>
              <a:rPr lang="ko-KR" altLang="en-US" dirty="0"/>
              <a:t>이에 따라 에너지 사용량이 증가하는 그래프를 보여주고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78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5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8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93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7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3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논문을 살펴보기 전에 사용되는 용어를 간단하게 정리하였습니다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/>
              <a:t>HEMS </a:t>
            </a:r>
            <a:r>
              <a:rPr lang="ko-KR" altLang="en-US" dirty="0"/>
              <a:t>란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홈 에너지 관리시스템의 약자로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가정의 전력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온도 등 에너지 소비원이 되는 가전기기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(e.g.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에어컨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세탁기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), ESS(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배터리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=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에너지 저장 장치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), PV(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태양광 발전기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등을 연결하여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IT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기술로 자동 제어하는 시스템을 의미합니다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TOU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는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에너지 습관을 스스로 관리하여 절약을 유도하는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[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시간대 사용 요금제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]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를 의미합니다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국내에서는 주로 누진제를 사용하지만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해외에서는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TOU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를 사용하고 있습니다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 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가전기기 소비 전력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외부온도</a:t>
            </a:r>
            <a:endParaRPr lang="en-US" altLang="ko-KR" b="0" i="0" dirty="0">
              <a:solidFill>
                <a:srgbClr val="202020"/>
              </a:solidFill>
              <a:effectLst/>
              <a:latin typeface="-apple-system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PV system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은 태양열을 이용하여 가정에 전력을 공급해주는 시스템입니다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Comfort setting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은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각각의 가전기기로부터 자동 제어 시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-apple-system"/>
              </a:rPr>
              <a:t>가정에 거주하고 있는 사용자의 만족도를 보장하기 위해 설정해 주는 것을 의미합니다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68FDD0A-A98D-4DFB-B628-0E20B4875E70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26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4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본 논문에서는 기존 </a:t>
            </a:r>
            <a:r>
              <a:rPr lang="en-US" altLang="ko-KR" dirty="0"/>
              <a:t>“</a:t>
            </a:r>
            <a:r>
              <a:rPr lang="ko-KR" altLang="en-US" dirty="0"/>
              <a:t>모델 기반 </a:t>
            </a:r>
            <a:r>
              <a:rPr lang="en-US" altLang="ko-KR" dirty="0"/>
              <a:t>HEMS </a:t>
            </a:r>
            <a:r>
              <a:rPr lang="ko-KR" altLang="en-US" dirty="0"/>
              <a:t>최적화</a:t>
            </a:r>
            <a:r>
              <a:rPr lang="en-US" altLang="ko-KR" dirty="0"/>
              <a:t>”</a:t>
            </a:r>
            <a:r>
              <a:rPr lang="ko-KR" altLang="en-US" dirty="0"/>
              <a:t> 접근 방식과 비교하여 </a:t>
            </a:r>
            <a:r>
              <a:rPr lang="en-US" altLang="ko-KR" dirty="0"/>
              <a:t>“model-free</a:t>
            </a:r>
            <a:r>
              <a:rPr lang="ko-KR" altLang="en-US" dirty="0"/>
              <a:t>인 강화 학습 </a:t>
            </a:r>
            <a:r>
              <a:rPr lang="en-US" altLang="ko-KR" dirty="0"/>
              <a:t>(RL)”</a:t>
            </a:r>
            <a:r>
              <a:rPr lang="ko-KR" altLang="en-US" dirty="0"/>
              <a:t>을 사용하는 </a:t>
            </a:r>
            <a:r>
              <a:rPr lang="en-US" altLang="ko-KR" dirty="0"/>
              <a:t>HEMS </a:t>
            </a:r>
            <a:r>
              <a:rPr lang="ko-KR" altLang="en-US" dirty="0"/>
              <a:t>알고리즘을 제안하고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사용되는 알고리즘은 </a:t>
            </a:r>
            <a:r>
              <a:rPr lang="en-US" altLang="ko-KR" dirty="0"/>
              <a:t>Q-Learning </a:t>
            </a:r>
            <a:r>
              <a:rPr lang="ko-KR" altLang="en-US" dirty="0"/>
              <a:t>으로</a:t>
            </a:r>
            <a:r>
              <a:rPr lang="en-US" altLang="ko-KR" dirty="0"/>
              <a:t> AC, WM, ESS </a:t>
            </a:r>
            <a:r>
              <a:rPr lang="ko-KR" altLang="en-US" dirty="0"/>
              <a:t>의 에너지 소비 스케줄링 계획에 적용되며</a:t>
            </a:r>
            <a:r>
              <a:rPr lang="en-US" altLang="ko-KR" dirty="0"/>
              <a:t>, </a:t>
            </a:r>
            <a:r>
              <a:rPr lang="ko-KR" altLang="en-US" dirty="0"/>
              <a:t>각각의 에이전트가 전력 비용을 절감 및 소비자의 사용 만족도를 지키는</a:t>
            </a:r>
            <a:r>
              <a:rPr lang="en-US" altLang="ko-KR" dirty="0"/>
              <a:t> </a:t>
            </a:r>
            <a:r>
              <a:rPr lang="ko-KR" altLang="en-US" dirty="0"/>
              <a:t>정책을 결정하도록 합니다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추가적으로 </a:t>
            </a:r>
            <a:r>
              <a:rPr lang="en-US" altLang="ko-KR" dirty="0"/>
              <a:t>AC agent</a:t>
            </a:r>
            <a:r>
              <a:rPr lang="ko-KR" altLang="en-US" dirty="0"/>
              <a:t>의 성능을 높이기 위해 내부 온도를 추정하는 </a:t>
            </a:r>
            <a:r>
              <a:rPr lang="en-US" altLang="ko-KR" dirty="0"/>
              <a:t>ANN model</a:t>
            </a:r>
            <a:r>
              <a:rPr lang="ko-KR" altLang="en-US" dirty="0"/>
              <a:t> 도입합니다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시뮬레이션의 실험 결과는 </a:t>
            </a:r>
            <a:r>
              <a:rPr lang="en-US" altLang="ko-KR" dirty="0"/>
              <a:t>RL</a:t>
            </a:r>
            <a:r>
              <a:rPr lang="ko-KR" altLang="en-US" dirty="0"/>
              <a:t>과 </a:t>
            </a:r>
            <a:r>
              <a:rPr lang="en-US" altLang="ko-KR" dirty="0"/>
              <a:t>Ann model</a:t>
            </a:r>
            <a:r>
              <a:rPr lang="ko-KR" altLang="en-US" dirty="0"/>
              <a:t>을 이용한다면</a:t>
            </a:r>
            <a:r>
              <a:rPr lang="en-US" altLang="ko-KR" dirty="0"/>
              <a:t>, </a:t>
            </a:r>
            <a:r>
              <a:rPr lang="ko-KR" altLang="en-US" dirty="0"/>
              <a:t>전력도 줄이고</a:t>
            </a:r>
            <a:r>
              <a:rPr lang="en-US" altLang="ko-KR" dirty="0"/>
              <a:t>, </a:t>
            </a:r>
            <a:r>
              <a:rPr lang="ko-KR" altLang="en-US" dirty="0"/>
              <a:t>불만족도를 감소시키며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“</a:t>
            </a:r>
            <a:r>
              <a:rPr lang="ko-KR" altLang="en-US" dirty="0"/>
              <a:t>모델 기반 </a:t>
            </a:r>
            <a:r>
              <a:rPr lang="en-US" altLang="ko-KR" dirty="0"/>
              <a:t>HEMS </a:t>
            </a:r>
            <a:r>
              <a:rPr lang="ko-KR" altLang="en-US" dirty="0"/>
              <a:t>최적화</a:t>
            </a:r>
            <a:r>
              <a:rPr lang="en-US" altLang="ko-KR" dirty="0"/>
              <a:t>” </a:t>
            </a:r>
            <a:r>
              <a:rPr lang="ko-KR" altLang="en-US" dirty="0"/>
              <a:t>기법보다 에너지를 절약할 수 있다고 강조하고 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8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관련된 선행 연구는 다음과 같습니다</a:t>
            </a:r>
            <a:r>
              <a:rPr lang="en-US" altLang="ko-KR" dirty="0"/>
              <a:t>. [</a:t>
            </a:r>
            <a:r>
              <a:rPr lang="ko-KR" altLang="en-US" dirty="0"/>
              <a:t>시간제약상 생략하도록 하겠습니다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#### </a:t>
            </a:r>
            <a:r>
              <a:rPr lang="ko-KR" altLang="en-US" dirty="0"/>
              <a:t>예상 종료 시간 </a:t>
            </a:r>
            <a:r>
              <a:rPr lang="en-US" altLang="ko-KR" dirty="0"/>
              <a:t>: 2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9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모델 기반 </a:t>
            </a:r>
            <a:r>
              <a:rPr lang="en-US" altLang="ko-KR" dirty="0"/>
              <a:t>HEMS </a:t>
            </a:r>
            <a:r>
              <a:rPr lang="ko-KR" altLang="en-US" dirty="0"/>
              <a:t>최적화</a:t>
            </a:r>
            <a:r>
              <a:rPr lang="en-US" altLang="ko-KR" dirty="0"/>
              <a:t>”</a:t>
            </a:r>
            <a:r>
              <a:rPr lang="ko-KR" altLang="en-US" dirty="0"/>
              <a:t>의 목적함수와 제약식을 설명하기 전에 가전기기 특징에 따른 </a:t>
            </a:r>
            <a:r>
              <a:rPr lang="en-US" altLang="ko-KR" dirty="0"/>
              <a:t>notation</a:t>
            </a:r>
            <a:r>
              <a:rPr lang="ko-KR" altLang="en-US" dirty="0"/>
              <a:t>을 아래와 같이 정의하고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HEMS</a:t>
            </a:r>
            <a:r>
              <a:rPr lang="ko-KR" altLang="en-US" dirty="0"/>
              <a:t>를 통해 가전기기를 제어 가능 여부에 따라 크게 두 가지 카테고리로 구분됩니다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controllable appliance </a:t>
            </a:r>
            <a:r>
              <a:rPr lang="ko-KR" altLang="en-US" dirty="0"/>
              <a:t>는 에어컨</a:t>
            </a:r>
            <a:r>
              <a:rPr lang="en-US" altLang="ko-KR" dirty="0"/>
              <a:t>, </a:t>
            </a:r>
            <a:r>
              <a:rPr lang="ko-KR" altLang="en-US" dirty="0"/>
              <a:t>세탁기</a:t>
            </a:r>
            <a:r>
              <a:rPr lang="en-US" altLang="ko-KR" dirty="0"/>
              <a:t>, ESS</a:t>
            </a:r>
            <a:r>
              <a:rPr lang="ko-KR" altLang="en-US" dirty="0"/>
              <a:t>와 같이 제어 가능한 가전기기를 의미하며</a:t>
            </a:r>
            <a:r>
              <a:rPr lang="en-US" altLang="ko-K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uncontrollable appliance </a:t>
            </a:r>
            <a:r>
              <a:rPr lang="ko-KR" altLang="en-US" dirty="0"/>
              <a:t>는 </a:t>
            </a:r>
            <a:r>
              <a:rPr lang="en-US" altLang="ko-KR" dirty="0"/>
              <a:t>TV, PC,</a:t>
            </a:r>
            <a:r>
              <a:rPr lang="ko-KR" altLang="en-US" dirty="0"/>
              <a:t> 전등과 같이 제어 불가능한 가전기기를 의미합니다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controllable appliance </a:t>
            </a:r>
            <a:r>
              <a:rPr lang="ko-KR" altLang="en-US" sz="1200" dirty="0"/>
              <a:t>내</a:t>
            </a:r>
            <a:r>
              <a:rPr lang="ko-KR" altLang="en-US" dirty="0"/>
              <a:t>에서 또 에어컨과 같이 연속적으로 온도 제어가 가능한</a:t>
            </a:r>
            <a:r>
              <a:rPr lang="en-US" altLang="ko-KR" dirty="0"/>
              <a:t> </a:t>
            </a:r>
            <a:r>
              <a:rPr lang="en-US" altLang="ko-KR" sz="1200" b="1" dirty="0"/>
              <a:t>reducible</a:t>
            </a:r>
            <a:r>
              <a:rPr lang="en-US" altLang="ko-KR" sz="1200" dirty="0"/>
              <a:t> appliances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그렇지 않은 </a:t>
            </a:r>
            <a:r>
              <a:rPr lang="en-US" altLang="ko-KR" sz="1200" b="1" dirty="0"/>
              <a:t>shiftable</a:t>
            </a:r>
            <a:r>
              <a:rPr lang="en-US" altLang="ko-KR" sz="1200" dirty="0"/>
              <a:t> appliances </a:t>
            </a:r>
            <a:r>
              <a:rPr lang="ko-KR" altLang="en-US" dirty="0"/>
              <a:t>로 구분됩니다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73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목적함수를 살펴보겠습니다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J1</a:t>
            </a:r>
            <a:r>
              <a:rPr lang="ko-KR" altLang="en-US" dirty="0"/>
              <a:t>은 </a:t>
            </a:r>
            <a:r>
              <a:rPr lang="en-US" altLang="ko-KR" dirty="0"/>
              <a:t>Total electricity cost</a:t>
            </a:r>
            <a:r>
              <a:rPr lang="ko-KR" altLang="en-US" dirty="0"/>
              <a:t>로 </a:t>
            </a:r>
            <a:r>
              <a:rPr lang="en-US" altLang="ko-KR" dirty="0"/>
              <a:t>TOU</a:t>
            </a:r>
            <a:r>
              <a:rPr lang="ko-KR" altLang="en-US" dirty="0"/>
              <a:t>와 에너지 사용량을 곱한 모든 시간대의 전기 요금으로 정의하며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J2</a:t>
            </a:r>
            <a:r>
              <a:rPr lang="ko-KR" altLang="en-US" dirty="0"/>
              <a:t>는 </a:t>
            </a:r>
            <a:r>
              <a:rPr lang="en-US" altLang="ko-KR" dirty="0"/>
              <a:t>Total penalty</a:t>
            </a:r>
            <a:r>
              <a:rPr lang="ko-KR" altLang="en-US" dirty="0"/>
              <a:t>로 모든 시간대의 사용자 불만족도를 </a:t>
            </a:r>
            <a:r>
              <a:rPr lang="en-US" altLang="ko-KR" dirty="0"/>
              <a:t>“</a:t>
            </a:r>
            <a:r>
              <a:rPr lang="ko-KR" altLang="en-US" dirty="0"/>
              <a:t>사용자가 선호하는 온도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실내 온도</a:t>
            </a:r>
            <a:r>
              <a:rPr lang="en-US" altLang="ko-KR" dirty="0"/>
              <a:t>”</a:t>
            </a:r>
            <a:r>
              <a:rPr lang="ko-KR" altLang="en-US" dirty="0"/>
              <a:t> 차이의 절대값 </a:t>
            </a:r>
            <a:r>
              <a:rPr lang="en-US" altLang="ko-KR" dirty="0"/>
              <a:t>x penalty</a:t>
            </a:r>
            <a:r>
              <a:rPr lang="ko-KR" altLang="en-US" dirty="0"/>
              <a:t>인 </a:t>
            </a:r>
            <a:r>
              <a:rPr lang="en-US" altLang="ko-KR" dirty="0"/>
              <a:t>(</a:t>
            </a:r>
            <a:r>
              <a:rPr lang="ko-KR" altLang="en-US" dirty="0"/>
              <a:t>입실론</a:t>
            </a:r>
            <a:r>
              <a:rPr lang="en-US" altLang="ko-KR" dirty="0"/>
              <a:t>)</a:t>
            </a:r>
            <a:r>
              <a:rPr lang="ko-KR" altLang="en-US" dirty="0"/>
              <a:t>으로 정의하였습니다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Total electricity cost +</a:t>
            </a:r>
            <a:r>
              <a:rPr lang="ko-KR" altLang="en-US" dirty="0"/>
              <a:t> </a:t>
            </a:r>
            <a:r>
              <a:rPr lang="en-US" altLang="ko-KR" dirty="0"/>
              <a:t>Total penalty </a:t>
            </a:r>
            <a:r>
              <a:rPr lang="ko-KR" altLang="en-US" dirty="0"/>
              <a:t>를 최소화하는 것이 목적입니다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6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dirty="0"/>
              <a:t>Net Power Consumption</a:t>
            </a:r>
            <a:r>
              <a:rPr lang="ko-KR" altLang="en-US" b="0" dirty="0"/>
              <a:t>에 의한 첫번째 </a:t>
            </a:r>
            <a:r>
              <a:rPr lang="ko-KR" altLang="en-US" b="0" dirty="0" err="1"/>
              <a:t>제약식입니다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(2) </a:t>
            </a:r>
            <a:r>
              <a:rPr lang="ko-KR" altLang="en-US" b="0" dirty="0"/>
              <a:t>는 </a:t>
            </a:r>
            <a:r>
              <a:rPr lang="en-US" altLang="ko-KR" b="0" dirty="0"/>
              <a:t>Net Power Consumption </a:t>
            </a:r>
            <a:r>
              <a:rPr lang="ko-KR" altLang="en-US" b="0" dirty="0"/>
              <a:t>으로 모든 가전기기 전력 사용량에서 에너지 비용에 포함되지 않는 </a:t>
            </a:r>
            <a:r>
              <a:rPr lang="en-US" altLang="ko-KR" b="0" dirty="0"/>
              <a:t>PV</a:t>
            </a:r>
            <a:r>
              <a:rPr lang="ko-KR" altLang="en-US" b="0" dirty="0"/>
              <a:t>로부터 생산된 전력을 제외하는 식입니다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(3) </a:t>
            </a:r>
            <a:r>
              <a:rPr lang="ko-KR" altLang="en-US" b="0" dirty="0"/>
              <a:t>은 가전기기 성격에 따른 </a:t>
            </a:r>
            <a:r>
              <a:rPr lang="en-US" altLang="ko-KR" b="0" dirty="0"/>
              <a:t>Power Consumption </a:t>
            </a:r>
            <a:r>
              <a:rPr lang="ko-KR" altLang="en-US" b="0" dirty="0"/>
              <a:t>계산식을 의미합니다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7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dirty="0"/>
              <a:t>두번째로</a:t>
            </a:r>
            <a:r>
              <a:rPr lang="en-US" altLang="ko-KR" b="0" dirty="0"/>
              <a:t>, </a:t>
            </a:r>
            <a:r>
              <a:rPr lang="ko-KR" altLang="en-US" b="0" dirty="0"/>
              <a:t>에어컨과 같은 </a:t>
            </a:r>
            <a:r>
              <a:rPr lang="en-US" altLang="ko-KR" b="0" dirty="0"/>
              <a:t>Operating Characteristics for Controllable Appliances</a:t>
            </a:r>
            <a:r>
              <a:rPr lang="ko-KR" altLang="en-US" b="0" dirty="0"/>
              <a:t>에 의한 제약식은 다음과 같습니다</a:t>
            </a:r>
            <a:r>
              <a:rPr lang="en-US" altLang="ko-KR" b="0" dirty="0"/>
              <a:t>. 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식 </a:t>
            </a:r>
            <a:r>
              <a:rPr lang="en-US" altLang="ko-KR" b="0" dirty="0"/>
              <a:t>(4) </a:t>
            </a:r>
            <a:r>
              <a:rPr lang="ko-KR" altLang="en-US" b="0" dirty="0"/>
              <a:t>는 시간 </a:t>
            </a:r>
            <a:r>
              <a:rPr lang="en-US" altLang="ko-KR" b="0" dirty="0"/>
              <a:t>t</a:t>
            </a:r>
            <a:r>
              <a:rPr lang="ko-KR" altLang="en-US" b="0" dirty="0"/>
              <a:t>에서의 실내온도를 정의하는 방정식을 의미하며</a:t>
            </a:r>
            <a:r>
              <a:rPr lang="en-US" altLang="ko-KR" b="0" dirty="0"/>
              <a:t>, </a:t>
            </a:r>
            <a:r>
              <a:rPr lang="en-US" altLang="ko-KR" sz="1200" dirty="0"/>
              <a:t>ETP : the equivalent thermal parameters (ETP) model Equation </a:t>
            </a:r>
            <a:r>
              <a:rPr lang="ko-KR" altLang="en-US" sz="1200" dirty="0"/>
              <a:t>라고 부릅니다</a:t>
            </a:r>
            <a:r>
              <a:rPr lang="en-US" altLang="ko-KR" sz="1200" dirty="0"/>
              <a:t>.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(5) </a:t>
            </a:r>
            <a:r>
              <a:rPr lang="ko-KR" altLang="en-US" b="0" dirty="0"/>
              <a:t>은 소비자가 선호하는 실내 온도 범위를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식 </a:t>
            </a:r>
            <a:r>
              <a:rPr lang="en-US" altLang="ko-KR" b="0" dirty="0"/>
              <a:t>(6) </a:t>
            </a:r>
            <a:r>
              <a:rPr lang="ko-KR" altLang="en-US" b="0" dirty="0"/>
              <a:t>은</a:t>
            </a:r>
            <a:r>
              <a:rPr lang="en-US" altLang="ko-KR" b="0" dirty="0"/>
              <a:t> AC</a:t>
            </a:r>
            <a:r>
              <a:rPr lang="ko-KR" altLang="en-US" b="0" dirty="0"/>
              <a:t>의 </a:t>
            </a:r>
            <a:r>
              <a:rPr lang="en-US" altLang="ko-KR" b="0" dirty="0"/>
              <a:t>Power </a:t>
            </a:r>
            <a:r>
              <a:rPr lang="ko-KR" altLang="en-US" b="0" dirty="0"/>
              <a:t>용량 범위를 의미합니다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FDD0A-A98D-4DFB-B628-0E20B4875E7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4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3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(맨 첫 페이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2"/>
            <a:ext cx="9144000" cy="391007"/>
          </a:xfrm>
          <a:prstGeom prst="rect">
            <a:avLst/>
          </a:prstGeom>
          <a:solidFill>
            <a:srgbClr val="A8A8A8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>
              <a:defRPr/>
            </a:pPr>
            <a:endParaRPr lang="ko-KR" altLang="en-US" sz="1800">
              <a:latin typeface="Helvetica" panose="020B0604020202030204" pitchFamily="34" charset="0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724982" y="1645900"/>
            <a:ext cx="7663443" cy="2143140"/>
          </a:xfrm>
          <a:prstGeom prst="rect">
            <a:avLst/>
          </a:prstGeom>
          <a:noFill/>
          <a:ln w="15875">
            <a:noFill/>
          </a:ln>
        </p:spPr>
        <p:txBody>
          <a:bodyPr anchor="ctr" anchorCtr="0"/>
          <a:lstStyle>
            <a:lvl1pPr algn="ctr">
              <a:spcBef>
                <a:spcPts val="1200"/>
              </a:spcBef>
              <a:defRPr sz="3400" b="1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+mj-ea"/>
                <a:cs typeface="Verdana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42280" y="4097857"/>
            <a:ext cx="6408712" cy="1762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500"/>
              </a:spcBef>
              <a:buNone/>
              <a:defRPr sz="2000" b="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Helvetica" panose="020B0604020202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Name</a:t>
            </a:r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auto">
          <a:xfrm>
            <a:off x="0" y="6641996"/>
            <a:ext cx="9144000" cy="227073"/>
          </a:xfrm>
          <a:prstGeom prst="rect">
            <a:avLst/>
          </a:prstGeom>
          <a:solidFill>
            <a:srgbClr val="7D000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>
              <a:defRPr/>
            </a:pPr>
            <a:endParaRPr lang="ko-KR" altLang="en-US" sz="1800">
              <a:latin typeface="Helvetica" panose="020B0604020202030204" pitchFamily="34" charset="0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0" y="382956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:\Users\Kevin\Desktop\logo1_128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437" y="6091295"/>
            <a:ext cx="1646811" cy="48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4"/>
          <p:cNvSpPr txBox="1">
            <a:spLocks noChangeArrowheads="1"/>
          </p:cNvSpPr>
          <p:nvPr userDrawn="1"/>
        </p:nvSpPr>
        <p:spPr bwMode="auto">
          <a:xfrm>
            <a:off x="157606" y="6599648"/>
            <a:ext cx="6107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Helvetica" panose="020B0604020202030204" pitchFamily="34" charset="0"/>
              </a:rPr>
              <a:t>© </a:t>
            </a:r>
            <a:r>
              <a:rPr lang="en-US" altLang="ko-KR" sz="1350" b="1" dirty="0">
                <a:solidFill>
                  <a:schemeClr val="accent1"/>
                </a:solidFill>
                <a:latin typeface="Helvetica" panose="020B0604020202030204" pitchFamily="34" charset="0"/>
              </a:rPr>
              <a:t>Networking for Intelligence Communications and Energy Lab.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BD62D-C5E3-4D92-BEC5-4877EE97FA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" y="6074743"/>
            <a:ext cx="1591992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8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232" y="90280"/>
            <a:ext cx="8150568" cy="7044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effectLst/>
                <a:latin typeface="Helvetica" panose="020B0604020202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/>
          </p:nvPr>
        </p:nvSpPr>
        <p:spPr>
          <a:xfrm>
            <a:off x="251520" y="846901"/>
            <a:ext cx="8784976" cy="5491218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/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>
              <a:spcBef>
                <a:spcPts val="200"/>
              </a:spcBef>
              <a:buFont typeface="Wingdings" pitchFamily="2" charset="2"/>
              <a:buChar char="§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>
              <a:spcBef>
                <a:spcPts val="100"/>
              </a:spcBef>
              <a:defRPr sz="1000">
                <a:solidFill>
                  <a:schemeClr val="accent2">
                    <a:lumMod val="75000"/>
                  </a:schemeClr>
                </a:solidFill>
              </a:defRPr>
            </a:lvl6pPr>
            <a:lvl7pPr marL="1656000" indent="-180000">
              <a:spcBef>
                <a:spcPts val="0"/>
              </a:spcBef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</a:lstStyle>
          <a:p>
            <a:pPr marL="514350" marR="0" lvl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612000" marR="0" lvl="1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900000" marR="0" lvl="2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Palatino Linotype" pitchFamily="18" charset="0"/>
              <a:ea typeface="+mn-ea"/>
              <a:cs typeface="Arial" pitchFamily="34" charset="0"/>
            </a:endParaRPr>
          </a:p>
          <a:p>
            <a:pPr marL="1296000" marR="0" lvl="3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Arial" pitchFamily="34" charset="0"/>
              </a:rPr>
              <a:t>마스터</a:t>
            </a:r>
          </a:p>
          <a:p>
            <a:pPr lvl="0"/>
            <a:endParaRPr lang="en-US" altLang="ko-KR" dirty="0"/>
          </a:p>
        </p:txBody>
      </p:sp>
      <p:sp>
        <p:nvSpPr>
          <p:cNvPr id="17" name="슬라이드 번호 개체 틀 5"/>
          <p:cNvSpPr txBox="1">
            <a:spLocks/>
          </p:cNvSpPr>
          <p:nvPr userDrawn="1"/>
        </p:nvSpPr>
        <p:spPr>
          <a:xfrm>
            <a:off x="3995937" y="6525344"/>
            <a:ext cx="1125488" cy="332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0"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Eras Medium ITC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fld id="{055B203F-07CF-4D68-A686-55D75B62DBF2}" type="slidenum">
              <a:rPr lang="ko-KR" altLang="en-US" sz="1200" smtClean="0">
                <a:latin typeface="Helvetica" panose="020B0604020202030204" pitchFamily="34" charset="0"/>
              </a:rPr>
              <a:pPr/>
              <a:t>‹#›</a:t>
            </a:fld>
            <a:endParaRPr lang="ko-KR" altLang="en-US" sz="1200" dirty="0">
              <a:latin typeface="Helvetica" panose="020B0604020202030204" pitchFamily="34" charset="0"/>
            </a:endParaRPr>
          </a:p>
        </p:txBody>
      </p:sp>
      <p:pic>
        <p:nvPicPr>
          <p:cNvPr id="10" name="Picture 2" descr="D:\Users\Kevin\Desktop\logo1_128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32" y="6500101"/>
            <a:ext cx="952172" cy="2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8018F-BBDD-4596-9490-3E7A16BC57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" y="6439260"/>
            <a:ext cx="1196739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4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ew2"/>
          <p:cNvPicPr>
            <a:picLocks noChangeAspect="1" noChangeArrowheads="1"/>
          </p:cNvPicPr>
          <p:nvPr userDrawn="1"/>
        </p:nvPicPr>
        <p:blipFill>
          <a:blip r:embed="rId2" cstate="print">
            <a:lum bright="90000" contrast="-80000"/>
          </a:blip>
          <a:srcRect/>
          <a:stretch>
            <a:fillRect/>
          </a:stretch>
        </p:blipFill>
        <p:spPr bwMode="auto">
          <a:xfrm>
            <a:off x="-3" y="0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357187" y="3046660"/>
            <a:ext cx="8429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55600" algn="ctr">
              <a:spcBef>
                <a:spcPct val="40000"/>
              </a:spcBef>
              <a:spcAft>
                <a:spcPct val="10000"/>
              </a:spcAft>
              <a:buFont typeface="Wingdings" pitchFamily="2" charset="2"/>
              <a:buNone/>
              <a:defRPr/>
            </a:pPr>
            <a:r>
              <a:rPr lang="en-US" altLang="ko-KR" sz="4400" b="1" i="0" dirty="0">
                <a:solidFill>
                  <a:schemeClr val="accent1">
                    <a:lumMod val="50000"/>
                  </a:schemeClr>
                </a:solidFill>
                <a:latin typeface="Helvetica" panose="020B0604020202030204" pitchFamily="34" charset="0"/>
                <a:ea typeface="+mn-ea"/>
              </a:rPr>
              <a:t>Thank you!</a:t>
            </a:r>
            <a:endParaRPr lang="en-US" altLang="ko-KR" sz="4000" b="1" i="0" dirty="0">
              <a:solidFill>
                <a:schemeClr val="accent1">
                  <a:lumMod val="50000"/>
                </a:schemeClr>
              </a:solidFill>
              <a:latin typeface="Helvetica" panose="020B0604020202030204" pitchFamily="34" charset="0"/>
              <a:ea typeface="+mn-ea"/>
            </a:endParaRPr>
          </a:p>
        </p:txBody>
      </p:sp>
      <p:sp>
        <p:nvSpPr>
          <p:cNvPr id="4" name="바닥글 개체 틀 4"/>
          <p:cNvSpPr txBox="1">
            <a:spLocks/>
          </p:cNvSpPr>
          <p:nvPr userDrawn="1"/>
        </p:nvSpPr>
        <p:spPr bwMode="auto">
          <a:xfrm>
            <a:off x="1895475" y="3500438"/>
            <a:ext cx="7127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="ctr"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1500" b="1">
              <a:solidFill>
                <a:srgbClr val="FFFF00"/>
              </a:solidFill>
              <a:latin typeface="Britannic Bold" panose="020B09030607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611584" y="3685132"/>
            <a:ext cx="1476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Networking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굴림" panose="020B0600000101010101" pitchFamily="50" charset="-127"/>
              </a:rPr>
              <a:t>Next</a:t>
            </a: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13631" y="4422650"/>
            <a:ext cx="2990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Intelligence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굴림" panose="020B0600000101010101" pitchFamily="50" charset="-127"/>
              </a:rPr>
              <a:t>Innovative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773237" y="5131478"/>
            <a:ext cx="22685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Communications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00B0F0"/>
                </a:solidFill>
                <a:latin typeface="굴림" panose="020B0600000101010101" pitchFamily="50" charset="-127"/>
              </a:rPr>
              <a:t>Creative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598738" y="5791262"/>
            <a:ext cx="14430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dirty="0">
                <a:latin typeface="굴림" panose="020B0600000101010101" pitchFamily="50" charset="-127"/>
              </a:rPr>
              <a:t>Energy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r>
              <a:rPr lang="en-US" altLang="ko-KR" sz="1800" b="1" dirty="0">
                <a:solidFill>
                  <a:srgbClr val="92D050"/>
                </a:solidFill>
                <a:latin typeface="굴림" panose="020B0600000101010101" pitchFamily="50" charset="-127"/>
              </a:rPr>
              <a:t>Envisioning</a:t>
            </a:r>
          </a:p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</a:endParaRPr>
          </a:p>
        </p:txBody>
      </p:sp>
      <p:sp>
        <p:nvSpPr>
          <p:cNvPr id="19" name="AutoShape 4" descr="https://mail-attachment.googleusercontent.com/attachment/u/0/?ui=2&amp;ik=5d801ca0b1&amp;view=att&amp;th=13fe60c5e47bbb1a&amp;attid=0.1&amp;disp=inline&amp;realattid=865b8c26a7f10dd8_0.1&amp;safe=1&amp;zw&amp;saduie=AG9B_P-TcqVSASEf_hNTZkkPOnRf&amp;sadet=1373954264191&amp;sads=jaMEBhZcXP902IU9ZasntVY8f6o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</a:endParaRPr>
          </a:p>
        </p:txBody>
      </p:sp>
      <p:sp>
        <p:nvSpPr>
          <p:cNvPr id="20" name="AutoShape 6" descr="https://mail-attachment.googleusercontent.com/attachment/u/0/?ui=2&amp;ik=5d801ca0b1&amp;view=att&amp;th=13fe60c5e47bbb1a&amp;attid=0.1&amp;disp=inline&amp;realattid=865b8c26a7f10dd8_0.1&amp;safe=1&amp;zw&amp;saduie=AG9B_P-TcqVSASEf_hNTZkkPOnRf&amp;sadet=1373954264191&amp;sads=jaMEBhZcXP902IU9ZasntVY8f6o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SzPct val="4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</a:endParaRPr>
          </a:p>
        </p:txBody>
      </p:sp>
      <p:pic>
        <p:nvPicPr>
          <p:cNvPr id="22" name="Picture 2" descr="https://encrypted-tbn2.gstatic.com/images?q=tbn:ANd9GcSK5Y_wEJeJFj8bgpR2mRpKVEyrK6SgANRTSpp7W2LSrkHtxrr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42" y="1866960"/>
            <a:ext cx="374491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2" descr="data:image/jpeg;base64,/9j/4AAQSkZJRgABAQAAAQABAAD/2wCEAAkGBxQPEBUUEBAUEBAPFxQVFRUVFBUUEBUVFRUXGBQWFBcYHCggHBolHhcVITEhJSkuLi4vGB8zODMsNygtLisBCgoKDg0OGhAQGzQkICYsLCwvLC0sLCwsLCwsLCwsLCw0LCwsLDQsNCwsLCwsLCwsLCwsLCwsLCwsNCwsLCwsLP/AABEIAO8A0wMBIgACEQEDEQH/xAAcAAEAAQUBAQAAAAAAAAAAAAAABAECAwUGBwj/xABBEAACAQIEAwYDBQcBBwUAAAABAgADEQQSITEFQVEGEyJhcYEykaEHFCNC0VJicoKxwfDhM1Njc5Ki8RUXJDRD/8QAGgEBAAMBAQEAAAAAAAAAAAAAAAECAwQFBv/EACgRAAICAQQBAwQDAQAAAAAAAAABAhEDBBIhMUEFImETUXGRMlKBFP/aAAwDAQACEQMRAD8A9liIgCIiAIiIAiIgCIiAIiIAiIgCIiAIiIAiIgCIiAIiIAiIgCIiAIiIAiIgCIiAIiIAiIgCIiAIiIAiIgCIiAIiIAiIgCIiAIiIBWUiIAiIgCIiAIiIAiUJtqdB15TU4vtPhKJs+Kpg9A2Y/SVclHtloxlLpG3iaCl2zwTGwxKi3Mq4X5kWm3wmNp1helUWoBvlYH52hTjLpkyxziraf6JEREsUEREAREQBERAEREAREQBERAEREAREQBERAETT8e7U4XAWGJrqjv8ADTHiqt6KNbeZ0mmqdtM/+z7mkvI1HLv/ANFPQct29pDaRKTZ2M5rtb2rXBeBF7zEEXCm+RAdFZyOV7ab66Tne0HaWvQpipTq1caLXIwwooqfxDWpbzAnmmN7XNUzMWOaoc2drtU7wAZLE9BoDyAEznJ1waY4Jvk7PF99iHZ8XWL02OULmZFU9O7t9ddpp8U1EVBYALT8wCWP5jpr6Azmk7Q5V8BF1vdnLmwAF2KqRqSbWuSdJZU4k3elGdWZgGXKRZswUhEdSQpt1B1Fpx/88m7bO1Z4x9p01OpTv+youLkksdP+YRyHLykxE1FSkSpGzIWDe+t7/ScpgmZlzUNW1sLHOPIXIvMvDuO5KpWoCjA+K91Pv/nOUljl4PW02ow1tbr8np3Z/t09NgmM/EpnRawHjG2rgbjzGvrPREcMAVIIIuCNQQdiJ4jdKq3XQfI30289rWnT/Zz2h7t/ulVgUa/ct0bmnkDqR5+om2nzu9sjl9R9Pik8mJflHpERE7jwRERAEREAREQBERAEREAREQBERAEREA0XaDsfg8ec2Jw6tU27weGrpt4h/ecnX+ySin/165Fr2Famr/8AdTyGekxIolNo8V4v9neMogvTRaoQG5oVmWrb91KgPyuZwFSmMVf8Zy//ABQG1F/CWGoM+qZ4L9snZsYTFriKYPdYvMX2CJVJ0tbWzan2OspKPHBrjnzycph+y1Vl0anUzAjQkg+hIuG23Ey0cEyKqHC6ghioy2Y6BSStywvrpYG2sncFxrquZXyHcsd9OWuzDXXUGdHgOK0avgrDJUIsSy5VubaX1HTU3B6zjeTIm7Oz6eNpM03C+CZACwYgg38QNm13CUzYg8r31kbtTwg/d1qqlJQLKWVlz3vpfQXB0Itf2M7kUy2lOzC35BZwddfFe7+Vx8orZKi5HygVFyG91pvrqjWIYNqfCST0kYpO7K5eFR552fxzBfzOB8QvfS+wvtoB0m1r1yPHTY7hgR8SkbHTmP8ANpkfgn3WsGXKKTXBUkh6ZA0DFiSRrvr7SLxF1T4SQdTvpvrcjb18tZXIvfwexost6e5dHuPY7jw4hhFq6d4PBUA5Ou9vI7+83c8E7Hdr34Y7nuWrUK2W6hgpDDYjkTbeej8L+0zB1tKneYdv30JUerJe3vO+E/byfO6hQWR7HwdpExYbEpVUNTdXQ7MpBB9xMs0MRERAEREAREQBERAEREAREQBERAEREATzn7dKyDhoRmAd6qFBa7Erc+wAuZ6NOK+0jgP35EXY0wzA78wth00Yk9bASUm3SDko8s+fsBxRkYZrkC+o1sTzA532k1uNZlPgAJIAAGmW1svlrqB5zv1+zi9RRbKpPi2DEIBaxA0vqPOQMf2OWlUQA3FTS52UgnKCdzteUy4titomOqTdJnG4fH10OZCVuALC+w2tebzDVa9Ug16aBwdyiEtcfnBB9b3PLbn1WD7PIq/iU213tbMtzbxHYgH+skUsAKdUpdjYX5bHSzL5dR8py7/6oSzuRyePpvUK+Mg7A3u/kAdeu3tMicKZwGIvtsQGuOZW/tOvXhoztdFYHrlBvbfQfrLXwSk3yFLaNb9RcfMSnyRk1WWa2t8HK4fhoBIIIO1tNfUHT6TI/CQG/D8LDdb6HzAO3pOqbh2ceEjONgwFj5XGh9QfaWtRIH4iBcp6XH8pAi2c5zXCuKVcNUJoO1OoDqouFb+JNjPQeAfaLTq2TEoadTbMgvTbzy3us5PiHC1qC6AMw2sbHzGv6zXvge9XMWBdbDxCzi3nz9ZeOSiVKj3YG8TyDsz2srYFslfxUTa2YtYA81YXHtYT1jA4xK6B6Th1bmDedMZqRspJmeIiXJEREAREQBERAEREAREQBERAEh8Qp3sfb5kAf1MmSyqlwRLRdOys1aaNNh6wJAHxKuce+ZefptOb45hs/iy3yXBAvqNCD62LfSb7F0WHelLXSmyj2JZTMWKUdyGt4mXXTQHLzHsw941UN0LRywfNGjaqhRgKlivPnrp4r9dR8uonMLi3rOaZQhhtUW+w63/sZtsfS8JYG/hGgtYo97g9bWJ9jLsLi6OREr3ptyZrqwsNDfn+nvPPSvwaGrNPEJ4ipZdr6H5i+0m4Gqx1dmVhyIa/8ptqNRpNglQp8X4u97WD2tvpuJlFcZR3i+EfC3L3tsd9rQ0KNbSxyhyhOVmOmpCsb/Q6byWvENDmJNtM2hAPmR/cCZsbhqVQeJQ/K9rH5yynRpILoSRzUkB1PkTuIIogYzBsxJRgOZFrH102/pIlPDBRckkc+vtbabdcSpGuy9NHA8hz9Jra1Q5yy+ED0zew5Srog1vFaSstx4ugB1HW1uekj9n+MVsFUz4cPVQC7qo5cwU2PqNZmxdRDmIVW5kbMB5+Upgsd93qAoulQaZjoemVhvtsddOc0xR3SSHXR7DwLjNLG0RUotcHQjZlbmCJsZ5/2W49QNQsi91Wq6Mh0D25jkW+s7zD4hai3Rgw29DzBHI+U7pQcezaE9yMkREqaCIiAIiIAiIgCIiAIiIAiIgGl4vW7jxkXVyENuQYnX6zXVr0ncWLqwQgandQLeRuh+c33FqGensDYjfbXT+81tDFJVuA41IFxvpqCOtgw+s3T3Ro5Zwp8HHcZJRVKqcwOVlGlwNmB9gfUTU9qqy1sOGtmX8rLYEEbqykHK3tY9RtOyxvCmNEmowWqps9vgYgnLUUcsw3HX68b2gwq5CHup1NwACD0ZPzDzGo56WnDKGx8F18mg4bicRkBUOQt8pGpA5i25X0vMzcUrUQWYPlubjXdT4rX6dDJ/YrGGoAgI7zDXYKd2U26b8x8pu8dghWWoU1WoCTbRle1mBvtcW/6Z0Q0ymrsrLJtdUaPCdog9siqxy/D8BYcyPTp9JixHHt1ZtB+0CH03BHlMP/AKaKtIqbLUogA20YW+F19rajUETWuGxQbMAuLpEMdrVFXaqBtccxIejryTuTNhieIqwDBtD+YWydRflffod5hTF1Dq3iQiwdDcA9GHI76GR8oY99QTxDStS2W/MEdDuG5TNSoBQamH8VFyc9FgcoI5H9lxyMLSpENotpHvD8XeOv5LMrW6qbeHfncGFsWKBQOZouFR9enJv5ZnHd1E8DfiDXIxy1k1F8hv4vY+0vxXDjVQ06wDFPgqAWZT56f6TaOOK6RDZiegSLBCCNr/Ep5ANvPQuxWIrVAlamQWDd1iaZIs4G1QfvgEes8r4VTaoMiYlmP+771lI/hBNjNtwrH4jAVMysWBOoa4U+TDr+8Jp2qI6dnv8AKznOAdou+ZUqjKay56Lcn0u6HlnXX1nRTmknF0zqi1JWitpSVMGQSUiIgCUlYgCIiAIiIAiIgC3UXnh3bLhuM4PVL0qjvhWKMtQbU2AZFQ+eXS+xuOk9xlleitRSrqrowsVYBlI6EHQwEfP1ftNisZcs7BmUB8t1SwIK1FGvuvQ35TLxLh2JqL+I2Y2BL5tSALXbXU6b8/XQ9d2k+zk0M1Xh4JW5Y0ea/wDLPNf3T1nPYHiTWyOAMt7hgQy/tKb/AJdxOLNlnGXKPa0ui0+aHD5ObwbVMFXWrSfM1P4gRoyHcX5D/wA9QOgq9oWIFUtnoPdapU2rUSdRnUbjnfnNlieHUqyCy2ItqNXXy/eHnNMnZjIS1Ktkc6ALsRb4T19GEvh1u3srn9HT/gQ8Tja3isw7+mMyuAD3lI2sQdnG1/aRMXj2akKwpKWU2ZqbFalN/wB5Gva9+WhkzGYWrQ3peAXZWS5CN1pjdD1AuD0mmNch86nI1rMyr+HUHSog/wA9J6MM8ci9rPHzaTJhfviTcPibolfI9MEkd9Sy1F0uSGTqDuNYpcUFSoTQpszWIJpgKrD9+k2256+0j0MYEOalaiWuHQnNh3PU+Z+esx161IEMynD1F1z02tre4t/nlrLf6c9fBlPESxyVKKqxNr1SQPY6gfO0y4r71TtnaoEJAyKzZCDyBud7WvLcTxKwVqgXEodMzUijnlq40O0vWuSl6FGq6XGi1w6jLsQoHIj6SOxVErD9n0q+JCzU9LHaohPJragj5TLTw9fDkKGZqR03DAX3upG/nIeDVnPe08XkqcwrlGHUFSQdN5v8EcQF8b5ha5LJTtYeZEskUkzt+xGMvSIqov4DXUAC+26673vO2w2IWoodDmVhcH/Q7GeYdmu0VBCwaqi1Cwvp4ATsua1p6VgKqsl0AsdfDbKfMW0lM0fJfDLnaySpPvLhfnMNE3+v9ZmnMuTpYiIliBERAEREAREQBERAEStotAKTQdoOyOHxhLMvdViLd7Tsrn+Lk3vOitLWErKKapl8eSUHcXR5PjeyGKwdyi/eaWuqaMPPLy9ryBSx65rVQ6VRo17rUXzI5z2OxEg8R4ZQxItWoJUtsWUZvVW3+U5J6ZPo9bD6rNcTV/KPKjj1trZ152FjfzX+4nOcYw1Oqcy+En9nUaeVrieqY37PsM3wGrSvro9x7Bpqan2Wq58OMcdM1ME/QjSYrDJPg7H6jgkuTyarRWxWqtxydLB/5uTj116GWUcFpenRFZQbE0z41H71Jwfp852WJ7ElsZ92pV++cfEwSyoNyWN+Wn9JO/8AaiojeHGKrdQjqfo206seWcezzdRi0+R3F0ee4auq6JXNG/5GVlS4PQZlv7TLT+K4oq1//wBMPUCP/wBp/Sdh2h7NVMJSz4qpQrrcBTky1mN9QGHoTrFH7MataktZFUGoM2RmIbXblpfQ7zqjmTPOnh2vu/waNCagAdalTyq4XvWvy8a6n5zBiOH4sjKMAyJsGFB823Qg/wBJ0vDOzXEcDVDU6FYfwOri2xuAbcr2M9VwlZnpKailK7AZhsc23t1ieVorDGjwbhvZzFkgDBVCq/7y60wfQ2uZ632A4TisEG791NJwMtK9yraag3NhvznRUcMGqWF8lMaknQtJVPD3N7jKp89fSY/Vm+kabIoz4cnpb/WSBLU9pcJeKpFGxERLECIiAIiIAiIgFbSoECVgFIBmOsQBqbTCKp1t4gPnKOdMso2Sryxz5TCmLUm17HoZSpVI1tp/WV+pFona7MjuDpfQyNW00NyAbgrckS2tikK2O502sZAw+OZtT8JvYEFT5AW3+XOZSyK+zSMHROWsXF1fMBuCPELTR9q+PPRVKGH8eLxOi9VU7t672lOLY7uL1fgYDbMbHW4zDb/zaQODYU0nbEYgkYmqLrmXMFS22mzHntyEr9SlbLbDadleFrgqZGbPWc3q1D16XPIfqZLxGLF7hlIPPpNdU4hl0/DZm/MX8OvlaaTjHEFSgcpQu/JATpe1rjYt8I06nlM97lwi+2uWQ6ijifEQoP8A8LBi5PJz6nTxH6DznZ1XfKWRgNQo1sg1tc+3Kc5w7DjCUFF0aoxzOQGfU6W0Ow+ETozhjVp61AMw0AtYHloOcly3cIVXLNhQAYWViSOdzY/OBhzm3JPU2sPSWUwKYAUHQDbUy04tc2xJtcEm/wBBpNLSXJlzfBJZlQZdW5nlc+Zkikb8tPp7CYaVUfskmSVYn8tvWaxab7KSKqvlLoETVGYiIkgREQBERAEuEtlbwCt5QtKEyPVdr6Lf3EpJ0WSsvqE22GvWRXBHwtZja+unylmJWqw8KC/m39wJr8TTrj4VooOpYsb/ACE55t9msUjI9BW0IytbRswIt5jaabi3GfuuVVrBqh3AuQLkC51Pnr9DMeO4e761sUQo3C+BLc9b7TnsSaCMwpN3zVPisc19BpoLAaTn3RTto6FBvybyrx2qPCzb6A2DE6m1gVXykHFcdKN+JVKpyJbK1joDlUXGx1nMjjDBmNOnZbFFYC5JvYsWO3Q76Aac5gTB+HPiGWozG2UhmYk3Nhf31mzaXjkpGDf4N1U7Q06oIpUi+V1bwk2JW2rg3Un3vpJJ7YORapTelc2+F2S3mQ1vaQcAlLxXwyIAQoujtUIOU5rrrfxNp5ecuq0/2MO1PLqW7wougub3UC+v9ZVqb8ErZ9yVh+0iMQCiOhtdwNRe1rDXT3lr4oPiB8Jp0dSGK5O8IOUXGnhU7dSZCw1JKP49RlLDWnlsVYjckka2PO1jYayDh8XQpM2YpVZ2ZszXJBJJ00/tzkyi6uuQnG6vg6avxumrAEmsV1C01OWxOpZhJmG4ypA8evJVuLfS5O3KcniOLh2UUC5X84pJkO19GN9b6ek3HDuJnu7Yqmc4OhqI2bKdBmYJl6jSZOO1d8l9yb6OkpY5W3qWB3Cgkm37xknDYtTYUqNQgi2q7j+aQMCykfhKD0y02Y8uYXT3nQYenVtqDflmIW3st4gmys2kS8D3rL4wKY5X1Nva1pLFubX9xI1PCkjxOLn1P9TMlLCKOZa3Uzsjuqq/bOaVGY1lHOVWpfaVWkBsBL7TVX5M+CkSoEGWIKRKRAKxEQBAiIBjqMB6yI1VyfCpt1t/cyfLWcCZShfmi6lXg1OLSra+nuxsPYCa37vUqHxOVHRbKT6k6zf1VL7Lt52kapgSdS2o6D9dJhLFfRrGZz+I4TRv+IS1uZux+bGRG+6KLKM9uQJe58ws6mjgQQcyZyf2jp9JYeHJSBJAVeltPYSjg/BdT+5yiLTWxTAs3Q5UA1vsCZpeO4s0wGGFZQQSLZC5bW2n+c52+Kz1VK0aRCH8zeEeVl3PvaazEdm0UDvi1arU0Wne1yNh5DckzLb9jRSXk4ThZxYpu1NTTpN46lRnyhbLY/xHU87nTykehhqj/i4lm7kG5BBGY75SSdDY39DznoVbs85/21UZUF+7Hho5uVxzA6mcrwjs3XxIuxKCp+Ic27nyAOg5X536b7Kb7l+ijjHpED7i/EGdyVVVAVaWqBQNrAaKPa02/DuFVKTWCBwNO7cLcja6unxTqsDwla6g5e5xNOw52IG6/wAJ11k6nTUEBlyVFN8p305qeYmUt0uX0XTUeEaAdnadUDLhlpsbkt40K200IOvrNnh+CYhFs1SjXTbLUzKbdM3yG03rhXsdUcDyyk8r+8YLCsFyVGFQCzZixJv0sZrHHF/Jm8jIOFWpR07moijkLVKfsRqBNlSxqkai0mKpAsLabdJQ0wR4rG/lNVBrp/syc0+0Wish5y9HUbED6TCuDUbXB8jp8petFRy/WXW7zRR0SAflKzAtHLsf0maar5KsGUiJJAiIgCIiAIiIBTLFvKViRQKMem8oBbeXRFE2Y2J/KLeZ2mP7rc3Y5jJESrgn2Tua6LDSFrDSWUsMqm4Hi2udTaZok7URbI1bBI/xC/8ASXLhEBzBbMeczxGyP2J3MsekDuP1llXBrUADgNl2J+IehmaXCHFEWyE3D+jEeuswthnHIMOoNjNoZaZR4YsssjNZTqOD/YiScPVPNfltJMRHFT7DnfgBfaVlImpQulDEpAEREAREQBERAEREAREQBERAEREAREQBERAErKRAK3lIiAIiIAiIgCIiAIiIAiIgH//Z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C6001A-5F4F-42C3-8FC9-AFA2AEE316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6" y="4883818"/>
            <a:ext cx="3919595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15554"/>
            <a:ext cx="78867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2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7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7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50173-90DA-44D5-866C-87E693FA7675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55FB-4C01-429C-9B43-236F68F27C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430.png"/><Relationship Id="rId10" Type="http://schemas.openxmlformats.org/officeDocument/2006/relationships/image" Target="../media/image470.png"/><Relationship Id="rId4" Type="http://schemas.openxmlformats.org/officeDocument/2006/relationships/image" Target="../media/image42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730.png"/><Relationship Id="rId15" Type="http://schemas.openxmlformats.org/officeDocument/2006/relationships/image" Target="../media/image830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45900"/>
            <a:ext cx="9143999" cy="214314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2800" dirty="0"/>
              <a:t>Reinforcement Learning-Based Energy Management of Smart Home with Rooftop Solar Photovoltaic System, Energy Storage System, and Home Appliances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2479" y="4226465"/>
            <a:ext cx="6408712" cy="17622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i="1" dirty="0" err="1"/>
              <a:t>Taeseop</a:t>
            </a:r>
            <a:r>
              <a:rPr lang="en-US" altLang="ko-KR" i="1" dirty="0"/>
              <a:t> Park, </a:t>
            </a:r>
            <a:r>
              <a:rPr lang="en-US" altLang="ko-KR" i="1" dirty="0" err="1"/>
              <a:t>Bumsuk</a:t>
            </a:r>
            <a:r>
              <a:rPr lang="en-US" altLang="ko-KR" i="1" dirty="0"/>
              <a:t> Lee, </a:t>
            </a:r>
            <a:r>
              <a:rPr lang="en-US" altLang="ko-KR" i="1" dirty="0" err="1"/>
              <a:t>Haejoong</a:t>
            </a:r>
            <a:r>
              <a:rPr lang="en-US" altLang="ko-KR" i="1" dirty="0"/>
              <a:t> Lee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 err="1"/>
              <a:t>Sogang</a:t>
            </a:r>
            <a:r>
              <a:rPr lang="en-US" altLang="ko-KR" dirty="0"/>
              <a:t> University, EE</a:t>
            </a:r>
          </a:p>
          <a:p>
            <a:pPr lvl="0">
              <a:spcBef>
                <a:spcPct val="21000"/>
              </a:spcBef>
              <a:defRPr lang="ko-KR" altLang="en-US"/>
            </a:pPr>
            <a:endParaRPr lang="en-US" altLang="ko-KR" dirty="0"/>
          </a:p>
          <a:p>
            <a:pPr lvl="0">
              <a:spcBef>
                <a:spcPct val="21000"/>
              </a:spcBef>
              <a:defRPr lang="ko-KR" altLang="en-US"/>
            </a:pPr>
            <a:r>
              <a:rPr lang="en-US" altLang="ko-KR" dirty="0"/>
              <a:t>2021.06.10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0E89490-0C77-4F72-81C5-E1108311F5FA}"/>
              </a:ext>
            </a:extLst>
          </p:cNvPr>
          <p:cNvSpPr txBox="1"/>
          <p:nvPr/>
        </p:nvSpPr>
        <p:spPr>
          <a:xfrm>
            <a:off x="513469" y="1707406"/>
            <a:ext cx="822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3 </a:t>
            </a:r>
            <a:r>
              <a:rPr lang="en-US" altLang="ko-KR" sz="1400" b="1" dirty="0"/>
              <a:t>(the desired operation of shiftable appliances with a non-interruptible load) 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E797294-F0F5-44BF-9BD3-4E3767AE44E2}"/>
              </a:ext>
            </a:extLst>
          </p:cNvPr>
          <p:cNvCxnSpPr>
            <a:cxnSpLocks/>
          </p:cNvCxnSpPr>
          <p:nvPr/>
        </p:nvCxnSpPr>
        <p:spPr>
          <a:xfrm flipH="1">
            <a:off x="109538" y="566847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EEBD2E3-621F-4F55-A2C9-40DEDDF9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" y="2503516"/>
            <a:ext cx="7821564" cy="21077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3C0A97-962D-49D3-A752-34B6D86E8744}"/>
              </a:ext>
            </a:extLst>
          </p:cNvPr>
          <p:cNvSpPr/>
          <p:nvPr/>
        </p:nvSpPr>
        <p:spPr>
          <a:xfrm>
            <a:off x="6827603" y="2013127"/>
            <a:ext cx="1694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washing machine</a:t>
            </a:r>
            <a:endParaRPr lang="ko-KR" altLang="en-US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E7AF93-AA76-4967-80CA-67B790C52082}"/>
                  </a:ext>
                </a:extLst>
              </p:cNvPr>
              <p:cNvSpPr/>
              <p:nvPr/>
            </p:nvSpPr>
            <p:spPr>
              <a:xfrm>
                <a:off x="103222" y="5704269"/>
                <a:ext cx="5392758" cy="684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binary decision variable , “1” for consumption, “0” otherwise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200" dirty="0"/>
                  <a:t>: the operation period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dirty="0"/>
                  <a:t>hours during a day</a:t>
                </a:r>
                <a:endParaRPr lang="ko-KR" altLang="en-US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: Maximum consumption of appliance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E7AF93-AA76-4967-80CA-67B790C52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2" y="5704269"/>
                <a:ext cx="5392758" cy="68409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1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18D01-99D7-4939-B9C6-A57F9B3F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2" y="2565281"/>
            <a:ext cx="8008256" cy="16872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A8004B-0889-4C51-A1C1-E0985EF04F19}"/>
              </a:ext>
            </a:extLst>
          </p:cNvPr>
          <p:cNvSpPr/>
          <p:nvPr/>
        </p:nvSpPr>
        <p:spPr>
          <a:xfrm>
            <a:off x="7902447" y="1986873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ESS</a:t>
            </a:r>
            <a:endParaRPr lang="ko-KR" altLang="en-US" sz="12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7236D-1DBC-4FDC-A83D-396DFDEDF6CC}"/>
              </a:ext>
            </a:extLst>
          </p:cNvPr>
          <p:cNvSpPr txBox="1"/>
          <p:nvPr/>
        </p:nvSpPr>
        <p:spPr>
          <a:xfrm>
            <a:off x="513469" y="1707406"/>
            <a:ext cx="830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4 </a:t>
            </a:r>
            <a:r>
              <a:rPr lang="en-US" altLang="ko-KR" sz="1600" b="1" dirty="0"/>
              <a:t>(the operational dynamics of the state of energy (SOE) for the ESS) 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591990-032D-44CC-92D9-D73262F9FA85}"/>
                  </a:ext>
                </a:extLst>
              </p:cNvPr>
              <p:cNvSpPr/>
              <p:nvPr/>
            </p:nvSpPr>
            <p:spPr>
              <a:xfrm>
                <a:off x="103221" y="5341841"/>
                <a:ext cx="5392566" cy="110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charging and discharging efficiency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charging and discharging energy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SOE capacity constraint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ko-KR" sz="1200" dirty="0"/>
                  <a:t> 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the binary decision variable that determines the ESS on/off status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𝑑𝑐h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𝑑𝑐h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Maximum (Minimum) discharging energy of ESS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591990-032D-44CC-92D9-D73262F9F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1" y="5341841"/>
                <a:ext cx="5392566" cy="1106778"/>
              </a:xfrm>
              <a:prstGeom prst="rect">
                <a:avLst/>
              </a:prstGeom>
              <a:blipFill>
                <a:blip r:embed="rId4"/>
                <a:stretch>
                  <a:fillRect b="-2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CAC3622-4DA9-40F3-B6B6-3D064C657F40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9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35433" y="1396426"/>
            <a:ext cx="745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MINLP -&gt; MILP by means of the linearization of the nonlinear </a:t>
            </a:r>
            <a:r>
              <a:rPr lang="en-US" altLang="ko-KR" b="1" dirty="0" err="1"/>
              <a:t>o.f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065AE-D6DC-4A4A-9F8E-E2473896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93" y="3003061"/>
            <a:ext cx="8352612" cy="1401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E2347-844A-4698-BFB0-9C5A9C2BD96B}"/>
                  </a:ext>
                </a:extLst>
              </p:cNvPr>
              <p:cNvSpPr txBox="1"/>
              <p:nvPr/>
            </p:nvSpPr>
            <p:spPr>
              <a:xfrm>
                <a:off x="1075459" y="2082759"/>
                <a:ext cx="660552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              +                         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E2347-844A-4698-BFB0-9C5A9C2BD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9" y="2082759"/>
                <a:ext cx="6605526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DB193C9-65A2-4142-8A18-BFAF25FD2D18}"/>
              </a:ext>
            </a:extLst>
          </p:cNvPr>
          <p:cNvSpPr/>
          <p:nvPr/>
        </p:nvSpPr>
        <p:spPr>
          <a:xfrm>
            <a:off x="6297485" y="2225482"/>
            <a:ext cx="1196528" cy="41380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BC0E2F-B50F-4A15-884A-FCFE82218783}"/>
              </a:ext>
            </a:extLst>
          </p:cNvPr>
          <p:cNvSpPr/>
          <p:nvPr/>
        </p:nvSpPr>
        <p:spPr>
          <a:xfrm>
            <a:off x="3713018" y="3429000"/>
            <a:ext cx="1572491" cy="6555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037DC5-8F45-4A8C-9160-381564A5D1CF}"/>
              </a:ext>
            </a:extLst>
          </p:cNvPr>
          <p:cNvSpPr/>
          <p:nvPr/>
        </p:nvSpPr>
        <p:spPr>
          <a:xfrm>
            <a:off x="5311755" y="3782176"/>
            <a:ext cx="985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FF0000"/>
                </a:solidFill>
              </a:rPr>
              <a:t>Linear</a:t>
            </a:r>
            <a:endParaRPr lang="ko-KR" alt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4D85D8-98A3-4318-A60A-0400404B4634}"/>
              </a:ext>
            </a:extLst>
          </p:cNvPr>
          <p:cNvSpPr/>
          <p:nvPr/>
        </p:nvSpPr>
        <p:spPr>
          <a:xfrm>
            <a:off x="6402884" y="1909666"/>
            <a:ext cx="985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FF0000"/>
                </a:solidFill>
              </a:rPr>
              <a:t>Non-linear</a:t>
            </a:r>
            <a:endParaRPr lang="ko-KR" altLang="en-US" sz="1200" i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F287EB-AE2B-4A63-A8E1-18B52BEEA2D4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E6ED67-1252-4B20-9903-29683A3268C5}"/>
              </a:ext>
            </a:extLst>
          </p:cNvPr>
          <p:cNvSpPr/>
          <p:nvPr/>
        </p:nvSpPr>
        <p:spPr>
          <a:xfrm>
            <a:off x="145858" y="5864249"/>
            <a:ext cx="3829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MINLP (mixed-integer non-linear programming)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6741BC-3721-4388-BF5C-81709CDD7AE1}"/>
              </a:ext>
            </a:extLst>
          </p:cNvPr>
          <p:cNvSpPr/>
          <p:nvPr/>
        </p:nvSpPr>
        <p:spPr>
          <a:xfrm>
            <a:off x="145857" y="6140909"/>
            <a:ext cx="3405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MILP (mixed-integer linear programming)</a:t>
            </a:r>
            <a:endParaRPr lang="ko-KR" altLang="en-US" sz="12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A1B81B7-C73B-4030-A8A8-AAA3E1634E3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531883" y="2392917"/>
            <a:ext cx="1117493" cy="16102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7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4D5F606-6BCE-423E-95DB-356D2951BCD3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104CB-E0C8-4FEA-9AAB-9A1F25D6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9" y="1524647"/>
            <a:ext cx="2853860" cy="2343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373C7-CB84-4D46-9405-403E74415231}"/>
                  </a:ext>
                </a:extLst>
              </p:cNvPr>
              <p:cNvSpPr txBox="1"/>
              <p:nvPr/>
            </p:nvSpPr>
            <p:spPr>
              <a:xfrm>
                <a:off x="536232" y="4732593"/>
                <a:ext cx="4523546" cy="282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373C7-CB84-4D46-9405-403E74415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2" y="4732593"/>
                <a:ext cx="4523546" cy="282513"/>
              </a:xfrm>
              <a:prstGeom prst="rect">
                <a:avLst/>
              </a:prstGeom>
              <a:blipFill>
                <a:blip r:embed="rId4"/>
                <a:stretch>
                  <a:fillRect l="-270" b="-27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E93CE7E-D892-47F1-9999-D4CF28A9DEF9}"/>
              </a:ext>
            </a:extLst>
          </p:cNvPr>
          <p:cNvSpPr/>
          <p:nvPr/>
        </p:nvSpPr>
        <p:spPr>
          <a:xfrm>
            <a:off x="112409" y="4133031"/>
            <a:ext cx="13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Q-learning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D0334-7998-4808-BBAA-6DFD0D5A3E5C}"/>
                  </a:ext>
                </a:extLst>
              </p:cNvPr>
              <p:cNvSpPr txBox="1"/>
              <p:nvPr/>
            </p:nvSpPr>
            <p:spPr>
              <a:xfrm>
                <a:off x="7302890" y="4680192"/>
                <a:ext cx="127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D0334-7998-4808-BBAA-6DFD0D5A3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90" y="4680192"/>
                <a:ext cx="12741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F2F28-C4F9-4B57-A91B-9ABFBDF4CA0E}"/>
                  </a:ext>
                </a:extLst>
              </p:cNvPr>
              <p:cNvSpPr txBox="1"/>
              <p:nvPr/>
            </p:nvSpPr>
            <p:spPr>
              <a:xfrm>
                <a:off x="3750078" y="1924811"/>
                <a:ext cx="5166708" cy="1448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: State at time slot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: Action at time slot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/>
                  <a:t> : Reward at time slot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Function that tells how good an action is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dirty="0"/>
                  <a:t>            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F2F28-C4F9-4B57-A91B-9ABFBDF4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078" y="1924811"/>
                <a:ext cx="5166708" cy="1448858"/>
              </a:xfrm>
              <a:prstGeom prst="rect">
                <a:avLst/>
              </a:prstGeom>
              <a:blipFill>
                <a:blip r:embed="rId6"/>
                <a:stretch>
                  <a:fillRect l="-1651" t="-3376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498FA2-B8A7-4115-906C-FAC1834063EB}"/>
                  </a:ext>
                </a:extLst>
              </p:cNvPr>
              <p:cNvSpPr txBox="1"/>
              <p:nvPr/>
            </p:nvSpPr>
            <p:spPr>
              <a:xfrm>
                <a:off x="620052" y="5487580"/>
                <a:ext cx="6440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498FA2-B8A7-4115-906C-FAC18340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2" y="5487580"/>
                <a:ext cx="6440161" cy="276999"/>
              </a:xfrm>
              <a:prstGeom prst="rect">
                <a:avLst/>
              </a:prstGeom>
              <a:blipFill>
                <a:blip r:embed="rId7"/>
                <a:stretch>
                  <a:fillRect l="-1610" t="-28261" r="-66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850AF-54A1-4644-8699-EE3DF694EEBB}"/>
                  </a:ext>
                </a:extLst>
              </p:cNvPr>
              <p:cNvSpPr txBox="1"/>
              <p:nvPr/>
            </p:nvSpPr>
            <p:spPr>
              <a:xfrm>
                <a:off x="7314933" y="5395247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850AF-54A1-4644-8699-EE3DF694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933" y="5395247"/>
                <a:ext cx="12827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EA832-E179-4AED-B94B-ABEB5EB422E2}"/>
                  </a:ext>
                </a:extLst>
              </p:cNvPr>
              <p:cNvSpPr txBox="1"/>
              <p:nvPr/>
            </p:nvSpPr>
            <p:spPr>
              <a:xfrm>
                <a:off x="7195348" y="5041824"/>
                <a:ext cx="15218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discount rate =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EA832-E179-4AED-B94B-ABEB5EB4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48" y="5041824"/>
                <a:ext cx="1521891" cy="276999"/>
              </a:xfrm>
              <a:prstGeom prst="rect">
                <a:avLst/>
              </a:prstGeom>
              <a:blipFill>
                <a:blip r:embed="rId9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0DC6FB5-5074-4BF8-A112-7FDE9FF99E92}"/>
              </a:ext>
            </a:extLst>
          </p:cNvPr>
          <p:cNvSpPr txBox="1"/>
          <p:nvPr/>
        </p:nvSpPr>
        <p:spPr>
          <a:xfrm>
            <a:off x="7224523" y="5747373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learning rate = 0.1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0368C-AF75-4595-896D-A511B9A1FA80}"/>
              </a:ext>
            </a:extLst>
          </p:cNvPr>
          <p:cNvSpPr txBox="1"/>
          <p:nvPr/>
        </p:nvSpPr>
        <p:spPr>
          <a:xfrm>
            <a:off x="1303020" y="5764579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>
                <a:solidFill>
                  <a:srgbClr val="FF0000"/>
                </a:solidFill>
              </a:rPr>
              <a:t>update</a:t>
            </a:r>
            <a:endParaRPr lang="ko-KR" altLang="en-US" sz="11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13B46E-6D0C-47DE-B4E9-95DB041989EF}"/>
                  </a:ext>
                </a:extLst>
              </p:cNvPr>
              <p:cNvSpPr/>
              <p:nvPr/>
            </p:nvSpPr>
            <p:spPr>
              <a:xfrm>
                <a:off x="536977" y="6026189"/>
                <a:ext cx="24915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13B46E-6D0C-47DE-B4E9-95DB04198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7" y="6026189"/>
                <a:ext cx="2491516" cy="369332"/>
              </a:xfrm>
              <a:prstGeom prst="rect">
                <a:avLst/>
              </a:prstGeom>
              <a:blipFill>
                <a:blip r:embed="rId10"/>
                <a:stretch>
                  <a:fillRect t="-10000" r="-97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06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87AF1-34AD-4C44-9769-29557CDF6867}"/>
              </a:ext>
            </a:extLst>
          </p:cNvPr>
          <p:cNvSpPr/>
          <p:nvPr/>
        </p:nvSpPr>
        <p:spPr>
          <a:xfrm>
            <a:off x="91300" y="1430258"/>
            <a:ext cx="14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State Space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AB4641-C9F1-4D6A-8243-7E858973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3" y="1910809"/>
            <a:ext cx="5730737" cy="6401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33A9D5-92A6-4B51-BCA5-C1A60835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244" y="2112752"/>
            <a:ext cx="1554615" cy="3124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8833E8-AEA6-4362-B33F-D6573F47338F}"/>
              </a:ext>
            </a:extLst>
          </p:cNvPr>
          <p:cNvSpPr/>
          <p:nvPr/>
        </p:nvSpPr>
        <p:spPr>
          <a:xfrm>
            <a:off x="91300" y="4675195"/>
            <a:ext cx="999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Reward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5FFE04-51B1-4CA6-845C-EB0D1F26A776}"/>
              </a:ext>
            </a:extLst>
          </p:cNvPr>
          <p:cNvSpPr txBox="1"/>
          <p:nvPr/>
        </p:nvSpPr>
        <p:spPr>
          <a:xfrm>
            <a:off x="779266" y="2588106"/>
            <a:ext cx="4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set</a:t>
            </a:r>
            <a:endParaRPr lang="ko-KR" altLang="en-US" sz="1400" i="1" dirty="0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1538073C-29E6-414E-BA0F-075FE8C83812}"/>
              </a:ext>
            </a:extLst>
          </p:cNvPr>
          <p:cNvSpPr/>
          <p:nvPr/>
        </p:nvSpPr>
        <p:spPr>
          <a:xfrm rot="16200000">
            <a:off x="959076" y="2202515"/>
            <a:ext cx="106310" cy="590547"/>
          </a:xfrm>
          <a:prstGeom prst="leftBrace">
            <a:avLst>
              <a:gd name="adj1" fmla="val 8333"/>
              <a:gd name="adj2" fmla="val 50389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ED08CE7-22AB-4B8A-B873-BC966E61A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171" y="5250267"/>
            <a:ext cx="2941575" cy="51820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64CC-5AC2-41A4-B3CA-2273540CB399}"/>
              </a:ext>
            </a:extLst>
          </p:cNvPr>
          <p:cNvSpPr/>
          <p:nvPr/>
        </p:nvSpPr>
        <p:spPr>
          <a:xfrm>
            <a:off x="91300" y="2923600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Action</a:t>
            </a:r>
            <a:endParaRPr lang="ko-KR" altLang="en-US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83EE0F-C1E9-4D68-8BF5-EA7AB9DF2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0" y="3387269"/>
            <a:ext cx="8237360" cy="1240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B8B5-E08E-42AE-B98D-B9038D6FFD69}"/>
                  </a:ext>
                </a:extLst>
              </p:cNvPr>
              <p:cNvSpPr txBox="1"/>
              <p:nvPr/>
            </p:nvSpPr>
            <p:spPr>
              <a:xfrm>
                <a:off x="230617" y="6173421"/>
                <a:ext cx="2405146" cy="185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</m:t>
                        </m:r>
                      </m:sup>
                    </m:sSup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𝐸𝑆𝑆</m:t>
                        </m:r>
                      </m:sup>
                    </m:sSup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150</m:t>
                    </m:r>
                    <m:r>
                      <m:rPr>
                        <m:sty m:val="p"/>
                      </m:rPr>
                      <a:rPr lang="en-US" altLang="ko-K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</m:t>
                    </m:r>
                  </m:oMath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B8B5-E08E-42AE-B98D-B9038D6F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7" y="6173421"/>
                <a:ext cx="2405146" cy="185307"/>
              </a:xfrm>
              <a:prstGeom prst="rect">
                <a:avLst/>
              </a:prstGeom>
              <a:blipFill>
                <a:blip r:embed="rId7"/>
                <a:stretch>
                  <a:fillRect l="-3807" t="-26667" r="-177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FB4359-CE15-43CD-B92D-ACD1CB7F5C03}"/>
              </a:ext>
            </a:extLst>
          </p:cNvPr>
          <p:cNvCxnSpPr>
            <a:cxnSpLocks/>
          </p:cNvCxnSpPr>
          <p:nvPr/>
        </p:nvCxnSpPr>
        <p:spPr>
          <a:xfrm flipH="1">
            <a:off x="109538" y="6059170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173DA98-54BE-48D1-8931-C8ABBE381F73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</p:spTree>
    <p:extLst>
      <p:ext uri="{BB962C8B-B14F-4D97-AF65-F5344CB8AC3E}">
        <p14:creationId xmlns:p14="http://schemas.microsoft.com/office/powerpoint/2010/main" val="224271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6CE7A6F-B30A-4C1E-B633-9418DEF7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52" y="2503102"/>
            <a:ext cx="5791702" cy="15622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8BAE62-26BA-407E-A553-12B10C7E4325}"/>
              </a:ext>
            </a:extLst>
          </p:cNvPr>
          <p:cNvSpPr/>
          <p:nvPr/>
        </p:nvSpPr>
        <p:spPr>
          <a:xfrm>
            <a:off x="109538" y="1916455"/>
            <a:ext cx="755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the electric cost and consumer undesired operation of the </a:t>
            </a:r>
            <a:r>
              <a:rPr lang="en-US" altLang="ko-KR" b="1" dirty="0"/>
              <a:t>WM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428163" y="1924500"/>
            <a:ext cx="173735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2625038" y="1924499"/>
            <a:ext cx="3257811" cy="3612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958816" y="2668073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102DEA-31ED-4DF8-8990-1D8D586930DC}"/>
              </a:ext>
            </a:extLst>
          </p:cNvPr>
          <p:cNvSpPr/>
          <p:nvPr/>
        </p:nvSpPr>
        <p:spPr>
          <a:xfrm>
            <a:off x="2962626" y="3067702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08B9A4-B67A-4421-AC03-025FFBAA9742}"/>
              </a:ext>
            </a:extLst>
          </p:cNvPr>
          <p:cNvSpPr/>
          <p:nvPr/>
        </p:nvSpPr>
        <p:spPr>
          <a:xfrm>
            <a:off x="2904854" y="3495483"/>
            <a:ext cx="772437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4030581" y="3067702"/>
            <a:ext cx="1197482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4030581" y="2668073"/>
            <a:ext cx="1197482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638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</a:t>
            </a:r>
            <a:r>
              <a:rPr lang="en-US" altLang="ko-KR" b="1" dirty="0"/>
              <a:t>WM</a:t>
            </a:r>
            <a:r>
              <a:rPr lang="en-US" altLang="ko-KR" dirty="0"/>
              <a:t> agent is expressed as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2D50E1-2E3B-42A8-8B17-1A29CF96BFEE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C84E49-6B7E-4DA0-B2B7-92BA20D005BB}"/>
                  </a:ext>
                </a:extLst>
              </p:cNvPr>
              <p:cNvSpPr/>
              <p:nvPr/>
            </p:nvSpPr>
            <p:spPr>
              <a:xfrm>
                <a:off x="145857" y="5864249"/>
                <a:ext cx="8818033" cy="56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𝑝𝑟𝑒𝑓</m:t>
                        </m:r>
                      </m:sup>
                    </m:sSub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𝑝𝑟𝑒𝑓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the consumer </a:t>
                </a:r>
                <a:r>
                  <a:rPr lang="en-US" altLang="ko-KR" sz="1200" b="1" dirty="0"/>
                  <a:t>preferred</a:t>
                </a:r>
                <a:r>
                  <a:rPr lang="en-US" altLang="ko-KR" sz="1200" dirty="0"/>
                  <a:t> </a:t>
                </a:r>
                <a:r>
                  <a:rPr lang="en-US" altLang="ko-KR" sz="1200" b="1" dirty="0"/>
                  <a:t>starting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finishing</a:t>
                </a:r>
                <a:r>
                  <a:rPr lang="en-US" altLang="ko-KR" sz="1200" dirty="0"/>
                  <a:t> times of the WM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penalties</a:t>
                </a:r>
                <a:r>
                  <a:rPr lang="en-US" altLang="ko-KR" sz="1200" dirty="0"/>
                  <a:t> for </a:t>
                </a:r>
                <a:r>
                  <a:rPr lang="en-US" altLang="ko-KR" sz="1200" b="1" dirty="0"/>
                  <a:t>early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late</a:t>
                </a:r>
                <a:r>
                  <a:rPr lang="en-US" altLang="ko-KR" sz="1200" dirty="0"/>
                  <a:t> operation, respectively, compared to the consumer preferred operation interval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C84E49-6B7E-4DA0-B2B7-92BA20D00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64249"/>
                <a:ext cx="8818033" cy="564257"/>
              </a:xfrm>
              <a:prstGeom prst="rect">
                <a:avLst/>
              </a:prstGeom>
              <a:blipFill>
                <a:blip r:embed="rId4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EB1516-AFE5-4198-A96A-348C2FBDD57D}"/>
              </a:ext>
            </a:extLst>
          </p:cNvPr>
          <p:cNvSpPr/>
          <p:nvPr/>
        </p:nvSpPr>
        <p:spPr>
          <a:xfrm>
            <a:off x="3242959" y="4443444"/>
            <a:ext cx="4738992" cy="7638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E2A3C-E9FD-4429-A8C3-915E9D1648B9}"/>
              </a:ext>
            </a:extLst>
          </p:cNvPr>
          <p:cNvGrpSpPr/>
          <p:nvPr/>
        </p:nvGrpSpPr>
        <p:grpSpPr>
          <a:xfrm>
            <a:off x="1295221" y="5082732"/>
            <a:ext cx="7252508" cy="632120"/>
            <a:chOff x="2323292" y="2136140"/>
            <a:chExt cx="7252508" cy="63212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40C2951-C1AA-4F35-A249-5E5AF9AF5A7D}"/>
                </a:ext>
              </a:extLst>
            </p:cNvPr>
            <p:cNvCxnSpPr>
              <a:cxnSpLocks/>
            </p:cNvCxnSpPr>
            <p:nvPr/>
          </p:nvCxnSpPr>
          <p:spPr>
            <a:xfrm>
              <a:off x="2482150" y="2260600"/>
              <a:ext cx="70936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D13848-9121-47BA-B3DC-789FFA8519E5}"/>
                </a:ext>
              </a:extLst>
            </p:cNvPr>
            <p:cNvSpPr txBox="1"/>
            <p:nvPr/>
          </p:nvSpPr>
          <p:spPr>
            <a:xfrm>
              <a:off x="232329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B3C8619-4488-4940-8850-DD2C00FD4C45}"/>
                </a:ext>
              </a:extLst>
            </p:cNvPr>
            <p:cNvCxnSpPr>
              <a:cxnSpLocks/>
            </p:cNvCxnSpPr>
            <p:nvPr/>
          </p:nvCxnSpPr>
          <p:spPr>
            <a:xfrm>
              <a:off x="248469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FFEF01C-C50D-4551-9B0A-A9BF9FF584C3}"/>
                </a:ext>
              </a:extLst>
            </p:cNvPr>
            <p:cNvCxnSpPr>
              <a:cxnSpLocks/>
            </p:cNvCxnSpPr>
            <p:nvPr/>
          </p:nvCxnSpPr>
          <p:spPr>
            <a:xfrm>
              <a:off x="278129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3E99778-DBD0-4E41-8E12-FCD5A9E23E0E}"/>
                </a:ext>
              </a:extLst>
            </p:cNvPr>
            <p:cNvCxnSpPr>
              <a:cxnSpLocks/>
            </p:cNvCxnSpPr>
            <p:nvPr/>
          </p:nvCxnSpPr>
          <p:spPr>
            <a:xfrm>
              <a:off x="307790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513965D-B95C-4C9E-85E8-FE3195F99456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0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870D5D2-65BA-42AB-AB2A-D8C7FE3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11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CDE572E-DF51-42DA-9A03-099CEE0A0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72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CB7D48-52E9-46F1-8559-9FAA30CACEE5}"/>
                </a:ext>
              </a:extLst>
            </p:cNvPr>
            <p:cNvCxnSpPr>
              <a:cxnSpLocks/>
            </p:cNvCxnSpPr>
            <p:nvPr/>
          </p:nvCxnSpPr>
          <p:spPr>
            <a:xfrm>
              <a:off x="426432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319C7E-241B-48AF-BEDA-69C436504823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3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083F07A-2411-4956-9274-1BD244A5ADC7}"/>
                </a:ext>
              </a:extLst>
            </p:cNvPr>
            <p:cNvCxnSpPr>
              <a:cxnSpLocks/>
            </p:cNvCxnSpPr>
            <p:nvPr/>
          </p:nvCxnSpPr>
          <p:spPr>
            <a:xfrm>
              <a:off x="485753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6E0F24F-AEB7-4FFF-822F-FB9C3925DBEE}"/>
                </a:ext>
              </a:extLst>
            </p:cNvPr>
            <p:cNvCxnSpPr>
              <a:cxnSpLocks/>
            </p:cNvCxnSpPr>
            <p:nvPr/>
          </p:nvCxnSpPr>
          <p:spPr>
            <a:xfrm>
              <a:off x="515414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DE5CE94-905C-4068-91CE-5F90D94917C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75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58974B-8DA7-46E4-ACFB-6B2B080137F0}"/>
                </a:ext>
              </a:extLst>
            </p:cNvPr>
            <p:cNvCxnSpPr>
              <a:cxnSpLocks/>
            </p:cNvCxnSpPr>
            <p:nvPr/>
          </p:nvCxnSpPr>
          <p:spPr>
            <a:xfrm>
              <a:off x="574735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2081079-DC70-4609-A9AB-C401C2836A4B}"/>
                </a:ext>
              </a:extLst>
            </p:cNvPr>
            <p:cNvCxnSpPr>
              <a:cxnSpLocks/>
            </p:cNvCxnSpPr>
            <p:nvPr/>
          </p:nvCxnSpPr>
          <p:spPr>
            <a:xfrm>
              <a:off x="604396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D9867F5-CD6E-4A77-BA6D-B4843C5EA6FD}"/>
                </a:ext>
              </a:extLst>
            </p:cNvPr>
            <p:cNvCxnSpPr>
              <a:cxnSpLocks/>
            </p:cNvCxnSpPr>
            <p:nvPr/>
          </p:nvCxnSpPr>
          <p:spPr>
            <a:xfrm>
              <a:off x="634056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AFDFCCD-8624-49B7-8097-DB5DEF62E760}"/>
                </a:ext>
              </a:extLst>
            </p:cNvPr>
            <p:cNvCxnSpPr>
              <a:cxnSpLocks/>
            </p:cNvCxnSpPr>
            <p:nvPr/>
          </p:nvCxnSpPr>
          <p:spPr>
            <a:xfrm>
              <a:off x="663717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E2637E2-7B6A-4BAB-9A66-6510701DF58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78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A444F7A-76C4-4C9F-85A5-F7FDFF9207E6}"/>
                </a:ext>
              </a:extLst>
            </p:cNvPr>
            <p:cNvCxnSpPr>
              <a:cxnSpLocks/>
            </p:cNvCxnSpPr>
            <p:nvPr/>
          </p:nvCxnSpPr>
          <p:spPr>
            <a:xfrm>
              <a:off x="723038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BCDC08E-31DA-427B-8B52-37EFD2A861F7}"/>
                </a:ext>
              </a:extLst>
            </p:cNvPr>
            <p:cNvCxnSpPr>
              <a:cxnSpLocks/>
            </p:cNvCxnSpPr>
            <p:nvPr/>
          </p:nvCxnSpPr>
          <p:spPr>
            <a:xfrm>
              <a:off x="752699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1358685-6D48-4221-A9BA-D22D83606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23598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E485E4-EDB7-416F-AE2B-114812D5179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204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F78F926-7A44-4486-A0B3-190BE40D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16810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B4346-B4C9-4ECD-82F5-26AEA28A660A}"/>
                </a:ext>
              </a:extLst>
            </p:cNvPr>
            <p:cNvCxnSpPr>
              <a:cxnSpLocks/>
            </p:cNvCxnSpPr>
            <p:nvPr/>
          </p:nvCxnSpPr>
          <p:spPr>
            <a:xfrm>
              <a:off x="8713416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65DEB18-46F6-4126-803E-8702AB0F0220}"/>
                </a:ext>
              </a:extLst>
            </p:cNvPr>
            <p:cNvCxnSpPr>
              <a:cxnSpLocks/>
            </p:cNvCxnSpPr>
            <p:nvPr/>
          </p:nvCxnSpPr>
          <p:spPr>
            <a:xfrm>
              <a:off x="901002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76F20CE-4CEC-4B81-8E9A-53BAB531A7A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622" y="2136140"/>
              <a:ext cx="0" cy="248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AFBB8E-C16C-44FC-8248-B9DEB0E0B658}"/>
                </a:ext>
              </a:extLst>
            </p:cNvPr>
            <p:cNvSpPr txBox="1"/>
            <p:nvPr/>
          </p:nvSpPr>
          <p:spPr>
            <a:xfrm>
              <a:off x="262243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</a:t>
              </a:r>
              <a:endParaRPr lang="ko-KR" alt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619669-066B-41A5-9A77-57074741CD48}"/>
                </a:ext>
              </a:extLst>
            </p:cNvPr>
            <p:cNvSpPr txBox="1"/>
            <p:nvPr/>
          </p:nvSpPr>
          <p:spPr>
            <a:xfrm>
              <a:off x="291903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</a:t>
              </a:r>
              <a:endParaRPr lang="ko-KR" altLang="en-US" sz="16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1A52F8-FA7E-4D18-BE96-B40E2BECE64E}"/>
                </a:ext>
              </a:extLst>
            </p:cNvPr>
            <p:cNvSpPr txBox="1"/>
            <p:nvPr/>
          </p:nvSpPr>
          <p:spPr>
            <a:xfrm>
              <a:off x="3213116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3</a:t>
              </a:r>
              <a:endParaRPr lang="ko-KR" altLang="en-US" sz="16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1F26DD-4AA2-45C5-BF82-6100B9084375}"/>
                </a:ext>
              </a:extLst>
            </p:cNvPr>
            <p:cNvSpPr txBox="1"/>
            <p:nvPr/>
          </p:nvSpPr>
          <p:spPr>
            <a:xfrm>
              <a:off x="351226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4</a:t>
              </a:r>
              <a:endParaRPr lang="ko-KR" altLang="en-US" sz="16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290C68-300F-49E3-829E-0B29ACD21079}"/>
                </a:ext>
              </a:extLst>
            </p:cNvPr>
            <p:cNvSpPr txBox="1"/>
            <p:nvPr/>
          </p:nvSpPr>
          <p:spPr>
            <a:xfrm>
              <a:off x="380886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5</a:t>
              </a:r>
              <a:endParaRPr lang="ko-KR" altLang="en-US" sz="16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7BA53F-3AE0-4790-BD40-4854B95CCB49}"/>
                </a:ext>
              </a:extLst>
            </p:cNvPr>
            <p:cNvSpPr txBox="1"/>
            <p:nvPr/>
          </p:nvSpPr>
          <p:spPr>
            <a:xfrm>
              <a:off x="4102928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797F2E-077C-4147-8FFA-9DBFC5C8CD78}"/>
                </a:ext>
              </a:extLst>
            </p:cNvPr>
            <p:cNvSpPr txBox="1"/>
            <p:nvPr/>
          </p:nvSpPr>
          <p:spPr>
            <a:xfrm>
              <a:off x="4402074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7</a:t>
              </a:r>
              <a:endParaRPr lang="ko-KR" altLang="en-US" sz="16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3BD452-D3B2-420C-A8B5-29326C09C50F}"/>
                </a:ext>
              </a:extLst>
            </p:cNvPr>
            <p:cNvSpPr txBox="1"/>
            <p:nvPr/>
          </p:nvSpPr>
          <p:spPr>
            <a:xfrm>
              <a:off x="4698674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8</a:t>
              </a:r>
              <a:endParaRPr lang="ko-KR" altLang="en-US" sz="16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A9A45-47A7-4CAA-BC06-6BC8B5065F49}"/>
                </a:ext>
              </a:extLst>
            </p:cNvPr>
            <p:cNvSpPr txBox="1"/>
            <p:nvPr/>
          </p:nvSpPr>
          <p:spPr>
            <a:xfrm>
              <a:off x="4992752" y="2429706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9</a:t>
              </a:r>
              <a:endParaRPr lang="ko-KR" altLang="en-US" sz="16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DACC76D-53DB-40B2-B3B5-6BF30CC9DCE5}"/>
                </a:ext>
              </a:extLst>
            </p:cNvPr>
            <p:cNvSpPr txBox="1"/>
            <p:nvPr/>
          </p:nvSpPr>
          <p:spPr>
            <a:xfrm>
              <a:off x="5224101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10</a:t>
              </a:r>
              <a:endParaRPr lang="ko-KR" altLang="en-US" sz="16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995C925-ABED-40F9-BCA9-C3357D36E1F8}"/>
                </a:ext>
              </a:extLst>
            </p:cNvPr>
            <p:cNvSpPr txBox="1"/>
            <p:nvPr/>
          </p:nvSpPr>
          <p:spPr>
            <a:xfrm>
              <a:off x="5536401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11</a:t>
              </a:r>
              <a:endParaRPr lang="ko-KR" altLang="en-US" sz="16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FC2A5F0-6483-47FC-BD28-AEFA956F933B}"/>
                </a:ext>
              </a:extLst>
            </p:cNvPr>
            <p:cNvSpPr txBox="1"/>
            <p:nvPr/>
          </p:nvSpPr>
          <p:spPr>
            <a:xfrm>
              <a:off x="5833007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12</a:t>
              </a:r>
              <a:endParaRPr lang="ko-KR" altLang="en-US" sz="16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62B319-61EE-4C3F-9709-C7AFE5CC37A3}"/>
                </a:ext>
              </a:extLst>
            </p:cNvPr>
            <p:cNvSpPr txBox="1"/>
            <p:nvPr/>
          </p:nvSpPr>
          <p:spPr>
            <a:xfrm>
              <a:off x="613262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13</a:t>
              </a:r>
              <a:endParaRPr lang="ko-KR" altLang="en-US" sz="16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539A16-BF22-4D24-B11A-6F8D265BC34A}"/>
                </a:ext>
              </a:extLst>
            </p:cNvPr>
            <p:cNvSpPr txBox="1"/>
            <p:nvPr/>
          </p:nvSpPr>
          <p:spPr>
            <a:xfrm>
              <a:off x="642980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14</a:t>
              </a:r>
              <a:endParaRPr lang="ko-KR" altLang="en-US" sz="1600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CB26B9-ACE4-488C-83EB-73B06248D4E1}"/>
                </a:ext>
              </a:extLst>
            </p:cNvPr>
            <p:cNvSpPr txBox="1"/>
            <p:nvPr/>
          </p:nvSpPr>
          <p:spPr>
            <a:xfrm>
              <a:off x="672698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15</a:t>
              </a:r>
              <a:endParaRPr lang="ko-KR" altLang="en-US" sz="16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1A6270-73CA-4311-86D8-171AB79D3792}"/>
                </a:ext>
              </a:extLst>
            </p:cNvPr>
            <p:cNvSpPr txBox="1"/>
            <p:nvPr/>
          </p:nvSpPr>
          <p:spPr>
            <a:xfrm>
              <a:off x="7024166" y="2429706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16</a:t>
              </a:r>
              <a:endParaRPr lang="ko-KR" altLang="en-US" sz="16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9BEB65-6B95-48AB-8508-BA266FE78CF9}"/>
                </a:ext>
              </a:extLst>
            </p:cNvPr>
            <p:cNvSpPr txBox="1"/>
            <p:nvPr/>
          </p:nvSpPr>
          <p:spPr>
            <a:xfrm>
              <a:off x="7318376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17</a:t>
              </a:r>
              <a:endParaRPr lang="ko-KR" altLang="en-US" sz="1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F89CA2-C0B3-4AC9-B8DC-0A80913E7DD5}"/>
                </a:ext>
              </a:extLst>
            </p:cNvPr>
            <p:cNvSpPr txBox="1"/>
            <p:nvPr/>
          </p:nvSpPr>
          <p:spPr>
            <a:xfrm>
              <a:off x="7614982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18</a:t>
              </a:r>
              <a:endParaRPr lang="ko-KR" altLang="en-US" sz="16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90D267-CE36-4DD3-BAB9-B1FDEB6EBD69}"/>
                </a:ext>
              </a:extLst>
            </p:cNvPr>
            <p:cNvSpPr txBox="1"/>
            <p:nvPr/>
          </p:nvSpPr>
          <p:spPr>
            <a:xfrm>
              <a:off x="791460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19</a:t>
              </a:r>
              <a:endParaRPr lang="ko-KR" altLang="en-US" sz="16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FD9F84-DE78-4D18-8D63-40C7AFD5D41C}"/>
                </a:ext>
              </a:extLst>
            </p:cNvPr>
            <p:cNvSpPr txBox="1"/>
            <p:nvPr/>
          </p:nvSpPr>
          <p:spPr>
            <a:xfrm>
              <a:off x="821178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</a:t>
              </a:r>
              <a:endParaRPr lang="ko-KR" altLang="en-US" sz="16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E955E9-1297-418E-AAF1-C790736BE759}"/>
                </a:ext>
              </a:extLst>
            </p:cNvPr>
            <p:cNvSpPr txBox="1"/>
            <p:nvPr/>
          </p:nvSpPr>
          <p:spPr>
            <a:xfrm>
              <a:off x="850896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21</a:t>
              </a:r>
              <a:endParaRPr lang="ko-KR" altLang="en-US" sz="16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2BBCCC-72FC-4DC6-B203-C05FB19CE07D}"/>
                </a:ext>
              </a:extLst>
            </p:cNvPr>
            <p:cNvSpPr txBox="1"/>
            <p:nvPr/>
          </p:nvSpPr>
          <p:spPr>
            <a:xfrm>
              <a:off x="8806141" y="2428291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8C36BE-6CF9-4592-9CD0-420A380A1199}"/>
                </a:ext>
              </a:extLst>
            </p:cNvPr>
            <p:cNvSpPr txBox="1"/>
            <p:nvPr/>
          </p:nvSpPr>
          <p:spPr>
            <a:xfrm>
              <a:off x="9118441" y="2418915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23</a:t>
              </a:r>
              <a:endParaRPr lang="ko-KR" altLang="en-US" sz="1600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66F6C76-D98F-4806-A36C-2A1BC0440169}"/>
              </a:ext>
            </a:extLst>
          </p:cNvPr>
          <p:cNvGrpSpPr/>
          <p:nvPr/>
        </p:nvGrpSpPr>
        <p:grpSpPr>
          <a:xfrm>
            <a:off x="2699819" y="4175082"/>
            <a:ext cx="1043997" cy="1033151"/>
            <a:chOff x="2381194" y="1875578"/>
            <a:chExt cx="1043997" cy="103315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8D7B64-4F47-4C27-BA75-752F0747AEE7}"/>
                </a:ext>
              </a:extLst>
            </p:cNvPr>
            <p:cNvSpPr/>
            <p:nvPr/>
          </p:nvSpPr>
          <p:spPr>
            <a:xfrm>
              <a:off x="2621862" y="2143725"/>
              <a:ext cx="604941" cy="7650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AD5E058-381C-4977-840F-F481BDF26F52}"/>
                </a:ext>
              </a:extLst>
            </p:cNvPr>
            <p:cNvSpPr txBox="1"/>
            <p:nvPr/>
          </p:nvSpPr>
          <p:spPr>
            <a:xfrm>
              <a:off x="2381194" y="187557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</a:rPr>
                <a:t>start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73947FC-A176-40E0-963F-81F26B12771A}"/>
                </a:ext>
              </a:extLst>
            </p:cNvPr>
            <p:cNvSpPr txBox="1"/>
            <p:nvPr/>
          </p:nvSpPr>
          <p:spPr>
            <a:xfrm>
              <a:off x="2988853" y="1875578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</a:rPr>
                <a:t>end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F1C250-6193-42F5-827B-F628610E6DC4}"/>
              </a:ext>
            </a:extLst>
          </p:cNvPr>
          <p:cNvSpPr/>
          <p:nvPr/>
        </p:nvSpPr>
        <p:spPr>
          <a:xfrm>
            <a:off x="7988654" y="4442320"/>
            <a:ext cx="604941" cy="7638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A9927B6-DFED-44B1-B131-D8185B5983BF}"/>
              </a:ext>
            </a:extLst>
          </p:cNvPr>
          <p:cNvSpPr txBox="1"/>
          <p:nvPr/>
        </p:nvSpPr>
        <p:spPr>
          <a:xfrm>
            <a:off x="7740566" y="416894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start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F396B6-1A5A-47CC-B228-7AA99F651326}"/>
              </a:ext>
            </a:extLst>
          </p:cNvPr>
          <p:cNvSpPr txBox="1"/>
          <p:nvPr/>
        </p:nvSpPr>
        <p:spPr>
          <a:xfrm>
            <a:off x="8348225" y="4168944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end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EFA46D-78BF-4AD1-A5DB-C5AAE2E0F626}"/>
              </a:ext>
            </a:extLst>
          </p:cNvPr>
          <p:cNvSpPr/>
          <p:nvPr/>
        </p:nvSpPr>
        <p:spPr>
          <a:xfrm>
            <a:off x="5602482" y="4442320"/>
            <a:ext cx="604941" cy="7638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D0017-F0F3-437C-B554-BFF7AB193EA7}"/>
              </a:ext>
            </a:extLst>
          </p:cNvPr>
          <p:cNvSpPr txBox="1"/>
          <p:nvPr/>
        </p:nvSpPr>
        <p:spPr>
          <a:xfrm>
            <a:off x="7347310" y="268729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1 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C05890-94DB-414F-B994-0290340FF811}"/>
              </a:ext>
            </a:extLst>
          </p:cNvPr>
          <p:cNvSpPr txBox="1"/>
          <p:nvPr/>
        </p:nvSpPr>
        <p:spPr>
          <a:xfrm>
            <a:off x="7347309" y="3042545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2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5D0BA39-C873-492E-ADAB-3E2A5D745E7B}"/>
              </a:ext>
            </a:extLst>
          </p:cNvPr>
          <p:cNvSpPr txBox="1"/>
          <p:nvPr/>
        </p:nvSpPr>
        <p:spPr>
          <a:xfrm>
            <a:off x="7347308" y="3415151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Case 3</a:t>
            </a:r>
            <a:endParaRPr lang="ko-KR" altLang="en-US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D819DD-FC7C-43CE-BE02-C6C436920BAA}"/>
              </a:ext>
            </a:extLst>
          </p:cNvPr>
          <p:cNvSpPr txBox="1"/>
          <p:nvPr/>
        </p:nvSpPr>
        <p:spPr>
          <a:xfrm>
            <a:off x="2913903" y="401873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1 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375A17-47E7-4AB6-9B28-9CDDB9C1C1F2}"/>
              </a:ext>
            </a:extLst>
          </p:cNvPr>
          <p:cNvSpPr txBox="1"/>
          <p:nvPr/>
        </p:nvSpPr>
        <p:spPr>
          <a:xfrm>
            <a:off x="5552437" y="404043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2 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BAA6944-B7A2-433C-B032-C97AFC7C391B}"/>
              </a:ext>
            </a:extLst>
          </p:cNvPr>
          <p:cNvSpPr txBox="1"/>
          <p:nvPr/>
        </p:nvSpPr>
        <p:spPr>
          <a:xfrm>
            <a:off x="7933670" y="4017554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Case 3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B8D5A5F-F6F2-4978-A1C4-DED8E17E61C2}"/>
              </a:ext>
            </a:extLst>
          </p:cNvPr>
          <p:cNvSpPr txBox="1"/>
          <p:nvPr/>
        </p:nvSpPr>
        <p:spPr>
          <a:xfrm>
            <a:off x="5388436" y="4181619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start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5EDFEE-B931-4D37-918A-158E32950D68}"/>
              </a:ext>
            </a:extLst>
          </p:cNvPr>
          <p:cNvSpPr txBox="1"/>
          <p:nvPr/>
        </p:nvSpPr>
        <p:spPr>
          <a:xfrm>
            <a:off x="5996095" y="4181619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end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99" name="내용 개체 틀 2">
            <a:extLst>
              <a:ext uri="{FF2B5EF4-FFF2-40B4-BE49-F238E27FC236}">
                <a16:creationId xmlns:a16="http://schemas.microsoft.com/office/drawing/2014/main" id="{0D188054-5D0F-444C-A8F1-2C777FB0D30C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</p:spTree>
    <p:extLst>
      <p:ext uri="{BB962C8B-B14F-4D97-AF65-F5344CB8AC3E}">
        <p14:creationId xmlns:p14="http://schemas.microsoft.com/office/powerpoint/2010/main" val="364972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D086DCF-085D-4A31-9253-A45CE97F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1" y="2645962"/>
            <a:ext cx="5913632" cy="13336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8BAE62-26BA-407E-A553-12B10C7E4325}"/>
              </a:ext>
            </a:extLst>
          </p:cNvPr>
          <p:cNvSpPr/>
          <p:nvPr/>
        </p:nvSpPr>
        <p:spPr>
          <a:xfrm>
            <a:off x="109538" y="1916455"/>
            <a:ext cx="755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the electric cost and consumer thermal discomfort of the </a:t>
            </a:r>
            <a:r>
              <a:rPr lang="en-US" altLang="ko-KR" b="1" dirty="0"/>
              <a:t>AC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428163" y="1924500"/>
            <a:ext cx="173735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2607483" y="1930849"/>
            <a:ext cx="3176097" cy="34054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891791" y="2781739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102DEA-31ED-4DF8-8990-1D8D586930DC}"/>
              </a:ext>
            </a:extLst>
          </p:cNvPr>
          <p:cNvSpPr/>
          <p:nvPr/>
        </p:nvSpPr>
        <p:spPr>
          <a:xfrm>
            <a:off x="2895601" y="3181368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08B9A4-B67A-4421-AC03-025FFBAA9742}"/>
              </a:ext>
            </a:extLst>
          </p:cNvPr>
          <p:cNvSpPr/>
          <p:nvPr/>
        </p:nvSpPr>
        <p:spPr>
          <a:xfrm>
            <a:off x="2804161" y="3553994"/>
            <a:ext cx="800099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3919282" y="3181368"/>
            <a:ext cx="145281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3922002" y="2775291"/>
            <a:ext cx="145281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638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</a:t>
            </a:r>
            <a:r>
              <a:rPr lang="en-US" altLang="ko-KR" b="1" dirty="0"/>
              <a:t>AC</a:t>
            </a:r>
            <a:r>
              <a:rPr lang="en-US" altLang="ko-KR" dirty="0"/>
              <a:t> agent is expressed as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(ii)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62875-4168-4A52-AB2D-60E18362E197}"/>
              </a:ext>
            </a:extLst>
          </p:cNvPr>
          <p:cNvSpPr txBox="1"/>
          <p:nvPr/>
        </p:nvSpPr>
        <p:spPr>
          <a:xfrm>
            <a:off x="4089575" y="27295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F6BC-9DA7-4C72-A49F-2A360EB16532}"/>
              </a:ext>
            </a:extLst>
          </p:cNvPr>
          <p:cNvSpPr txBox="1"/>
          <p:nvPr/>
        </p:nvSpPr>
        <p:spPr>
          <a:xfrm>
            <a:off x="3430437" y="2354734"/>
            <a:ext cx="332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Prediction of Indoor Temperature via ANN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C981F0-8B4C-48D6-A599-9A5917DCF57C}"/>
              </a:ext>
            </a:extLst>
          </p:cNvPr>
          <p:cNvSpPr/>
          <p:nvPr/>
        </p:nvSpPr>
        <p:spPr>
          <a:xfrm>
            <a:off x="4928919" y="2775291"/>
            <a:ext cx="327922" cy="334095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F37786-FCB6-46D4-A71F-2BE7FE343C7F}"/>
              </a:ext>
            </a:extLst>
          </p:cNvPr>
          <p:cNvSpPr/>
          <p:nvPr/>
        </p:nvSpPr>
        <p:spPr>
          <a:xfrm>
            <a:off x="4126622" y="3174154"/>
            <a:ext cx="327922" cy="334095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5946C4-4778-4B14-ADF5-AAD692172162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76EC1B-407E-4D48-89EC-C1AEFD0CA34F}"/>
                  </a:ext>
                </a:extLst>
              </p:cNvPr>
              <p:cNvSpPr/>
              <p:nvPr/>
            </p:nvSpPr>
            <p:spPr>
              <a:xfrm>
                <a:off x="145857" y="5829614"/>
                <a:ext cx="8818033" cy="661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 : </a:t>
                </a:r>
                <a:r>
                  <a:rPr lang="en-US" altLang="ko-KR" sz="1200" b="1" dirty="0"/>
                  <a:t>Prediction of Indoor </a:t>
                </a:r>
                <a:r>
                  <a:rPr lang="en-US" altLang="ko-KR" sz="1200" dirty="0"/>
                  <a:t>Temperature via ANN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ko-KR" sz="1200" dirty="0"/>
                  <a:t> : the consumer </a:t>
                </a:r>
                <a:r>
                  <a:rPr lang="en-US" altLang="ko-KR" sz="1200" b="1" dirty="0"/>
                  <a:t>preferred temperature</a:t>
                </a:r>
                <a:endParaRPr lang="ko-KR" altLang="en-US" sz="12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penalty</a:t>
                </a:r>
                <a:r>
                  <a:rPr lang="en-US" altLang="ko-KR" sz="1200" dirty="0"/>
                  <a:t> for the consumer thermal discomfort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76EC1B-407E-4D48-89EC-C1AEFD0CA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29614"/>
                <a:ext cx="8818033" cy="661207"/>
              </a:xfrm>
              <a:prstGeom prst="rect">
                <a:avLst/>
              </a:prstGeom>
              <a:blipFill>
                <a:blip r:embed="rId4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E705BF9-48FA-489C-BEE2-45BA12A6902E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B531A4-B8BD-4BBF-8DA0-DDF184B1B7F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092880" y="2631733"/>
            <a:ext cx="0" cy="14355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7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9BFAC5-8405-408D-A801-57CA0E799AEE}"/>
                  </a:ext>
                </a:extLst>
              </p:cNvPr>
              <p:cNvSpPr/>
              <p:nvPr/>
            </p:nvSpPr>
            <p:spPr>
              <a:xfrm>
                <a:off x="145857" y="5829614"/>
                <a:ext cx="8818033" cy="845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altLang="ko-KR" sz="1200"/>
                      <m:t>State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of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energy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of</m:t>
                    </m:r>
                    <m:r>
                      <m:rPr>
                        <m:nor/>
                      </m:rPr>
                      <a:rPr lang="en-US" altLang="ko-KR" sz="1200"/>
                      <m:t> </m:t>
                    </m:r>
                    <m:r>
                      <m:rPr>
                        <m:nor/>
                      </m:rPr>
                      <a:rPr lang="en-US" altLang="ko-KR" sz="1200"/>
                      <m:t>ESS</m:t>
                    </m: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𝑆𝑂𝐸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Maximum (Minimum) state of energy of ESS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</a:t>
                </a:r>
                <a:r>
                  <a:rPr lang="en-US" altLang="ko-KR" sz="1200" b="1" dirty="0"/>
                  <a:t>penalties</a:t>
                </a:r>
                <a:r>
                  <a:rPr lang="en-US" altLang="ko-KR" sz="1200" dirty="0"/>
                  <a:t> for the ESS </a:t>
                </a:r>
                <a:r>
                  <a:rPr lang="en-US" altLang="ko-KR" sz="1200" b="1" dirty="0"/>
                  <a:t>overcharging</a:t>
                </a:r>
                <a:r>
                  <a:rPr lang="en-US" altLang="ko-KR" sz="1200" dirty="0"/>
                  <a:t> and </a:t>
                </a:r>
                <a:r>
                  <a:rPr lang="en-US" altLang="ko-KR" sz="1200" b="1" dirty="0"/>
                  <a:t>undercharging</a:t>
                </a:r>
                <a:endParaRPr lang="ko-KR" altLang="en-US" sz="12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9BFAC5-8405-408D-A801-57CA0E799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" y="5829614"/>
                <a:ext cx="8818033" cy="845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1035CB3-C8D3-4263-A373-AB428FB25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54" y="2596630"/>
            <a:ext cx="6820491" cy="1318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AA0832-3914-4788-B751-A47D21C59D2F}"/>
              </a:ext>
            </a:extLst>
          </p:cNvPr>
          <p:cNvSpPr/>
          <p:nvPr/>
        </p:nvSpPr>
        <p:spPr>
          <a:xfrm>
            <a:off x="6723849" y="1549481"/>
            <a:ext cx="1345731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B08B3-7817-40F1-8C08-177805652FE2}"/>
              </a:ext>
            </a:extLst>
          </p:cNvPr>
          <p:cNvSpPr/>
          <p:nvPr/>
        </p:nvSpPr>
        <p:spPr>
          <a:xfrm>
            <a:off x="1348740" y="1843095"/>
            <a:ext cx="2987041" cy="34054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06038-CFE3-4875-8553-A060967D258C}"/>
              </a:ext>
            </a:extLst>
          </p:cNvPr>
          <p:cNvSpPr/>
          <p:nvPr/>
        </p:nvSpPr>
        <p:spPr>
          <a:xfrm>
            <a:off x="2495552" y="2788362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E90DF-18D2-4838-A29A-61BC2855C564}"/>
              </a:ext>
            </a:extLst>
          </p:cNvPr>
          <p:cNvSpPr/>
          <p:nvPr/>
        </p:nvSpPr>
        <p:spPr>
          <a:xfrm>
            <a:off x="3435102" y="3186838"/>
            <a:ext cx="2036058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F82DE2-138B-42CD-AE12-2C0EBB0A525A}"/>
              </a:ext>
            </a:extLst>
          </p:cNvPr>
          <p:cNvSpPr/>
          <p:nvPr/>
        </p:nvSpPr>
        <p:spPr>
          <a:xfrm>
            <a:off x="3416692" y="2788362"/>
            <a:ext cx="2054467" cy="340544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B5864-66EA-44A6-9A97-8A96A8E39B21}"/>
              </a:ext>
            </a:extLst>
          </p:cNvPr>
          <p:cNvSpPr/>
          <p:nvPr/>
        </p:nvSpPr>
        <p:spPr>
          <a:xfrm>
            <a:off x="342100" y="1514632"/>
            <a:ext cx="856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reward function for the </a:t>
            </a:r>
            <a:r>
              <a:rPr lang="en-US" altLang="ko-KR" b="1" dirty="0"/>
              <a:t>ESS</a:t>
            </a:r>
            <a:r>
              <a:rPr lang="en-US" altLang="ko-KR" dirty="0"/>
              <a:t> agent consists of a negative electric cost and negative energy underutilization cost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808AEE-5B3A-4179-AB79-F8790C2DDE48}"/>
              </a:ext>
            </a:extLst>
          </p:cNvPr>
          <p:cNvSpPr/>
          <p:nvPr/>
        </p:nvSpPr>
        <p:spPr>
          <a:xfrm>
            <a:off x="0" y="1514632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(iii)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A36F2-6D13-4C06-80B6-D1D662EC68E2}"/>
              </a:ext>
            </a:extLst>
          </p:cNvPr>
          <p:cNvSpPr/>
          <p:nvPr/>
        </p:nvSpPr>
        <p:spPr>
          <a:xfrm>
            <a:off x="2495552" y="3181411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020A3B-1C62-4B45-BB79-3F057A10DB42}"/>
              </a:ext>
            </a:extLst>
          </p:cNvPr>
          <p:cNvSpPr/>
          <p:nvPr/>
        </p:nvSpPr>
        <p:spPr>
          <a:xfrm>
            <a:off x="2411732" y="3569902"/>
            <a:ext cx="750862" cy="340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A3B7D-E966-413A-AACA-444CA4C76EC9}"/>
              </a:ext>
            </a:extLst>
          </p:cNvPr>
          <p:cNvSpPr/>
          <p:nvPr/>
        </p:nvSpPr>
        <p:spPr>
          <a:xfrm>
            <a:off x="7837745" y="2779183"/>
            <a:ext cx="1244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</a:rPr>
              <a:t>overcharging</a:t>
            </a:r>
            <a:endParaRPr lang="ko-KR" altLang="en-US" sz="1400" i="1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36C5DF-EC39-4539-ADD2-FB568928B8D0}"/>
              </a:ext>
            </a:extLst>
          </p:cNvPr>
          <p:cNvSpPr/>
          <p:nvPr/>
        </p:nvSpPr>
        <p:spPr>
          <a:xfrm>
            <a:off x="7837745" y="3158397"/>
            <a:ext cx="1365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</a:rPr>
              <a:t>undercharging</a:t>
            </a:r>
            <a:endParaRPr lang="ko-KR" altLang="en-US" sz="1400" i="1" dirty="0">
              <a:solidFill>
                <a:srgbClr val="C00000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C603639-C551-41A9-B3A2-570E5FCB026B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Energy Management via Q-Learning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EA428E-CFFE-4DFE-A3DA-573AD238A14D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2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B52033D-349A-44AC-A814-46407908F345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Prediction of Indoor Temperature via ANN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46C85-DC97-4C0E-8B78-4D4B6780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75" y="1798517"/>
            <a:ext cx="4473328" cy="716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4D7AB-423A-4598-B021-CC489EEF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0" y="2605432"/>
            <a:ext cx="7039136" cy="3780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0665D-3F08-4DF6-8CB8-550A0F5B8392}"/>
              </a:ext>
            </a:extLst>
          </p:cNvPr>
          <p:cNvSpPr txBox="1"/>
          <p:nvPr/>
        </p:nvSpPr>
        <p:spPr>
          <a:xfrm>
            <a:off x="66936" y="5374424"/>
            <a:ext cx="19591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rgbClr val="C00000"/>
                </a:solidFill>
              </a:rPr>
              <a:t>Optimizer : </a:t>
            </a:r>
            <a:r>
              <a:rPr lang="en-US" altLang="ko-KR" sz="1100" b="1" i="1" dirty="0" err="1">
                <a:solidFill>
                  <a:srgbClr val="C00000"/>
                </a:solidFill>
              </a:rPr>
              <a:t>adam</a:t>
            </a:r>
            <a:endParaRPr lang="en-US" altLang="ko-KR" sz="1100" b="1" i="1" dirty="0">
              <a:solidFill>
                <a:srgbClr val="C00000"/>
              </a:solidFill>
            </a:endParaRPr>
          </a:p>
          <a:p>
            <a:r>
              <a:rPr lang="en-US" altLang="ko-KR" sz="1100" b="1" i="1" dirty="0">
                <a:solidFill>
                  <a:srgbClr val="C00000"/>
                </a:solidFill>
              </a:rPr>
              <a:t>Learning rate : 0.005</a:t>
            </a:r>
          </a:p>
          <a:p>
            <a:r>
              <a:rPr lang="en-US" altLang="ko-KR" sz="1100" b="1" i="1" dirty="0">
                <a:solidFill>
                  <a:srgbClr val="C00000"/>
                </a:solidFill>
              </a:rPr>
              <a:t>Activation function : </a:t>
            </a:r>
            <a:r>
              <a:rPr lang="en-US" altLang="ko-KR" sz="1100" b="1" i="1" dirty="0" err="1">
                <a:solidFill>
                  <a:srgbClr val="C00000"/>
                </a:solidFill>
              </a:rPr>
              <a:t>ReLU</a:t>
            </a:r>
            <a:endParaRPr lang="ko-KR" altLang="en-US" sz="1100" b="1" i="1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1A0DB-3D88-4B6C-97EA-445D026D8CB4}"/>
              </a:ext>
            </a:extLst>
          </p:cNvPr>
          <p:cNvSpPr/>
          <p:nvPr/>
        </p:nvSpPr>
        <p:spPr>
          <a:xfrm>
            <a:off x="5373174" y="4714488"/>
            <a:ext cx="4052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calculate the dissatisfaction cost more precisely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4B70DC-64A4-4B44-91B2-4BFF1847491F}"/>
              </a:ext>
            </a:extLst>
          </p:cNvPr>
          <p:cNvSpPr/>
          <p:nvPr/>
        </p:nvSpPr>
        <p:spPr>
          <a:xfrm>
            <a:off x="5373288" y="4948238"/>
            <a:ext cx="3489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determine the optimal energy consumption </a:t>
            </a:r>
          </a:p>
          <a:p>
            <a:r>
              <a:rPr lang="en-US" altLang="ko-KR" sz="1200" dirty="0"/>
              <a:t>  schedule more efficiently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4408ED-2835-4E15-8684-3BCB924BBA87}"/>
              </a:ext>
            </a:extLst>
          </p:cNvPr>
          <p:cNvSpPr/>
          <p:nvPr/>
        </p:nvSpPr>
        <p:spPr>
          <a:xfrm>
            <a:off x="5499903" y="4009834"/>
            <a:ext cx="181000" cy="29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8E2F0-169C-4841-9DB6-DD1AA26EF1A7}"/>
              </a:ext>
            </a:extLst>
          </p:cNvPr>
          <p:cNvSpPr txBox="1"/>
          <p:nvPr/>
        </p:nvSpPr>
        <p:spPr>
          <a:xfrm>
            <a:off x="5361029" y="4473825"/>
            <a:ext cx="1566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Two advantages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47F6E-82F5-4B3D-9C41-95D5DA9C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20" y="1511262"/>
            <a:ext cx="2678380" cy="21994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C0B85C-3531-46D1-B85E-6AE26BC47AE6}"/>
              </a:ext>
            </a:extLst>
          </p:cNvPr>
          <p:cNvSpPr/>
          <p:nvPr/>
        </p:nvSpPr>
        <p:spPr>
          <a:xfrm>
            <a:off x="7453718" y="2308077"/>
            <a:ext cx="417742" cy="29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B78DD10-28CD-4AFB-96FD-BD0BAB3F4111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775618" y="2122863"/>
            <a:ext cx="1701757" cy="2072186"/>
          </a:xfrm>
          <a:prstGeom prst="bentConnector3">
            <a:avLst>
              <a:gd name="adj1" fmla="val 109851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5FB2E4-7606-4F90-8333-8DE7B11510E0}"/>
              </a:ext>
            </a:extLst>
          </p:cNvPr>
          <p:cNvSpPr/>
          <p:nvPr/>
        </p:nvSpPr>
        <p:spPr>
          <a:xfrm>
            <a:off x="1916945" y="1960306"/>
            <a:ext cx="437294" cy="4100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9BDD53-268D-4833-9118-586D48F3D926}"/>
              </a:ext>
            </a:extLst>
          </p:cNvPr>
          <p:cNvSpPr/>
          <p:nvPr/>
        </p:nvSpPr>
        <p:spPr>
          <a:xfrm>
            <a:off x="4989351" y="1965200"/>
            <a:ext cx="437294" cy="4100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23A507-D80E-4815-8DA9-D652A21F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6948"/>
            <a:ext cx="9144000" cy="49414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Formulation of RL- and ANN-Based Home Energy Management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A18ABF4-2E0A-411F-8057-3A275EF7C98B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Algorithm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EA765-41A9-4116-BDDC-54A17914CAF1}"/>
              </a:ext>
            </a:extLst>
          </p:cNvPr>
          <p:cNvSpPr/>
          <p:nvPr/>
        </p:nvSpPr>
        <p:spPr>
          <a:xfrm>
            <a:off x="515451" y="2265219"/>
            <a:ext cx="6155513" cy="151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865B50-9560-453B-9B29-0B78E9744A1C}"/>
              </a:ext>
            </a:extLst>
          </p:cNvPr>
          <p:cNvSpPr/>
          <p:nvPr/>
        </p:nvSpPr>
        <p:spPr>
          <a:xfrm>
            <a:off x="515451" y="4086978"/>
            <a:ext cx="4984804" cy="18912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3451B3-F926-4854-B53E-27BA0E31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255" y="3984013"/>
            <a:ext cx="3527049" cy="21978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EFE83-B9C0-4BFF-BC9C-AA036A737396}"/>
              </a:ext>
            </a:extLst>
          </p:cNvPr>
          <p:cNvSpPr/>
          <p:nvPr/>
        </p:nvSpPr>
        <p:spPr>
          <a:xfrm>
            <a:off x="6226105" y="4024744"/>
            <a:ext cx="1451046" cy="870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46B6F-909F-4349-98AF-C31E7BAA5086}"/>
              </a:ext>
            </a:extLst>
          </p:cNvPr>
          <p:cNvSpPr/>
          <p:nvPr/>
        </p:nvSpPr>
        <p:spPr>
          <a:xfrm>
            <a:off x="5560170" y="5042603"/>
            <a:ext cx="3419238" cy="9619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77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A047C3-E02D-4FB1-8EFA-F2DB558B59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1381928"/>
            <a:ext cx="9143999" cy="37404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Contents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6D0B6-7C26-47E9-A23C-6F316348EEAB}"/>
              </a:ext>
            </a:extLst>
          </p:cNvPr>
          <p:cNvSpPr/>
          <p:nvPr/>
        </p:nvSpPr>
        <p:spPr>
          <a:xfrm>
            <a:off x="229577" y="1859340"/>
            <a:ext cx="4518998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Related Research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System Model for HEMS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Formulation of RL- and ANN-Based Home Energy Management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Numerical 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Discussion/Conclusion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Code implementation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1626F6-33E6-475B-AA0A-2D47C107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45" y="1727901"/>
            <a:ext cx="3914093" cy="4303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8419BAC-1849-41EB-915A-D533BF53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32" y="285772"/>
            <a:ext cx="8150568" cy="70442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Reinforcement Learning-Based Energy Management of Smart Home with Rooftop Solar Photovoltaic System, Energy Storage System, and Home Appliances</a:t>
            </a:r>
            <a:endParaRPr lang="ko-KR" altLang="en-US" sz="2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8BCE9-3B5A-47C4-9834-1E1907A2AA6C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622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434BE6-970D-4E4F-83AE-1D077ACB2BB0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Simulation Setup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0E5AD-5C6A-4C95-BB16-ABED5FF8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78" y="1384535"/>
            <a:ext cx="5913444" cy="51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9AD2AF-A867-457E-8758-CE153CB423C6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of the Proposed RL-Based HEMS Algorithm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FE5611-0B42-475B-9CA4-4E4A8CE4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54" y="1418690"/>
            <a:ext cx="6233492" cy="50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627959-73F4-4C28-8F6B-86267039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28" y="1516743"/>
            <a:ext cx="2110229" cy="157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AEDDA6-C7B2-4B9F-B712-20DB2184A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20" y="1807341"/>
            <a:ext cx="3754688" cy="9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CAA46-D602-45AE-9ABC-8679A60D38C4}"/>
                  </a:ext>
                </a:extLst>
              </p:cNvPr>
              <p:cNvSpPr txBox="1"/>
              <p:nvPr/>
            </p:nvSpPr>
            <p:spPr>
              <a:xfrm>
                <a:off x="4168491" y="1835433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CAA46-D602-45AE-9ABC-8679A60D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1835433"/>
                <a:ext cx="807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8712E03-48F0-445C-82D1-02AA7BE66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785" y="3095527"/>
            <a:ext cx="2092492" cy="1569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557745-B9EE-42D6-845F-4FABAEE34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85" y="4753306"/>
            <a:ext cx="2088972" cy="1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6ED6BF-745A-4941-BD17-2ABE6EF769EC}"/>
                  </a:ext>
                </a:extLst>
              </p:cNvPr>
              <p:cNvSpPr txBox="1"/>
              <p:nvPr/>
            </p:nvSpPr>
            <p:spPr>
              <a:xfrm>
                <a:off x="4168491" y="3451854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6ED6BF-745A-4941-BD17-2ABE6EF7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3451854"/>
                <a:ext cx="807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15415-2299-48D9-BA14-B195A7E5CA01}"/>
                  </a:ext>
                </a:extLst>
              </p:cNvPr>
              <p:cNvSpPr txBox="1"/>
              <p:nvPr/>
            </p:nvSpPr>
            <p:spPr>
              <a:xfrm>
                <a:off x="4168491" y="5098009"/>
                <a:ext cx="914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15415-2299-48D9-BA14-B195A7E5C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91" y="5098009"/>
                <a:ext cx="91441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79D35D63-4E1E-4148-A5AD-2D9DB98FB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199" y="1599947"/>
            <a:ext cx="2198241" cy="157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F3C1D9-6C43-4847-BBE2-3AA2B23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8720" y="3113468"/>
            <a:ext cx="2187709" cy="15514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173289-D939-4473-B15B-18BF02A1FF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4075" y="4753307"/>
            <a:ext cx="2264925" cy="1572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ADE04D-2EEF-490B-8BDB-4EA889083BA1}"/>
                  </a:ext>
                </a:extLst>
              </p:cNvPr>
              <p:cNvSpPr txBox="1"/>
              <p:nvPr/>
            </p:nvSpPr>
            <p:spPr>
              <a:xfrm>
                <a:off x="6458695" y="1835433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ADE04D-2EEF-490B-8BDB-4EA889083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1835433"/>
                <a:ext cx="80701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A7730-3126-4377-BA8C-7004431ABA15}"/>
                  </a:ext>
                </a:extLst>
              </p:cNvPr>
              <p:cNvSpPr txBox="1"/>
              <p:nvPr/>
            </p:nvSpPr>
            <p:spPr>
              <a:xfrm>
                <a:off x="6458695" y="3451854"/>
                <a:ext cx="807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A7730-3126-4377-BA8C-7004431AB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3451854"/>
                <a:ext cx="80701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994A0B-BE05-4C07-A5FA-8765BA0E3509}"/>
                  </a:ext>
                </a:extLst>
              </p:cNvPr>
              <p:cNvSpPr txBox="1"/>
              <p:nvPr/>
            </p:nvSpPr>
            <p:spPr>
              <a:xfrm>
                <a:off x="6458695" y="5098009"/>
                <a:ext cx="914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994A0B-BE05-4C07-A5FA-8765BA0E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695" y="5098009"/>
                <a:ext cx="91441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EC5B887D-87F4-47FB-A47A-5A085713B0CE}"/>
              </a:ext>
            </a:extLst>
          </p:cNvPr>
          <p:cNvSpPr/>
          <p:nvPr/>
        </p:nvSpPr>
        <p:spPr>
          <a:xfrm>
            <a:off x="1601605" y="1883929"/>
            <a:ext cx="157828" cy="21078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27DD0-B4A7-4A19-AC02-B9EEC3CD69D0}"/>
              </a:ext>
            </a:extLst>
          </p:cNvPr>
          <p:cNvSpPr/>
          <p:nvPr/>
        </p:nvSpPr>
        <p:spPr>
          <a:xfrm>
            <a:off x="1601605" y="2143210"/>
            <a:ext cx="157828" cy="21078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24A6F-BC4C-49CB-B40F-94F910FC58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2528" y="6349061"/>
            <a:ext cx="5130214" cy="464439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3837422-D2E7-4BC7-9FBC-5A5913B86704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Different Parameters in Reward Function on the Proposed Algorithm</a:t>
            </a:r>
          </a:p>
        </p:txBody>
      </p:sp>
    </p:spTree>
    <p:extLst>
      <p:ext uri="{BB962C8B-B14F-4D97-AF65-F5344CB8AC3E}">
        <p14:creationId xmlns:p14="http://schemas.microsoft.com/office/powerpoint/2010/main" val="381590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29EA43-DF20-4CBF-A0A0-57089E34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1" y="2157254"/>
            <a:ext cx="5559930" cy="3675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64A73-AC1F-45C1-9F32-33656A0E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82" y="1778758"/>
            <a:ext cx="3437104" cy="9000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792B65F-A1F8-4A05-B685-643CC1D115E8}"/>
              </a:ext>
            </a:extLst>
          </p:cNvPr>
          <p:cNvSpPr/>
          <p:nvPr/>
        </p:nvSpPr>
        <p:spPr>
          <a:xfrm>
            <a:off x="2016904" y="2107326"/>
            <a:ext cx="474048" cy="285716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00D7CC4-7DEB-4B6B-84FE-C065DC1D39F7}"/>
              </a:ext>
            </a:extLst>
          </p:cNvPr>
          <p:cNvSpPr/>
          <p:nvPr/>
        </p:nvSpPr>
        <p:spPr>
          <a:xfrm>
            <a:off x="1798799" y="1840528"/>
            <a:ext cx="474048" cy="285716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EA1D02-4379-4B2E-8ED3-F42CA3C3B0FA}"/>
              </a:ext>
            </a:extLst>
          </p:cNvPr>
          <p:cNvSpPr/>
          <p:nvPr/>
        </p:nvSpPr>
        <p:spPr>
          <a:xfrm>
            <a:off x="4499575" y="2276541"/>
            <a:ext cx="1327359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09514A-41D2-4FBD-995C-8D6E919E7AE8}"/>
              </a:ext>
            </a:extLst>
          </p:cNvPr>
          <p:cNvSpPr/>
          <p:nvPr/>
        </p:nvSpPr>
        <p:spPr>
          <a:xfrm>
            <a:off x="7710486" y="2276540"/>
            <a:ext cx="834424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B92892-2C8B-4DB6-B8FC-36EAA86FD49D}"/>
              </a:ext>
            </a:extLst>
          </p:cNvPr>
          <p:cNvSpPr/>
          <p:nvPr/>
        </p:nvSpPr>
        <p:spPr>
          <a:xfrm>
            <a:off x="6759300" y="4096710"/>
            <a:ext cx="436082" cy="132273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84B37-B50E-46C7-A924-2D276C50F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782" y="5833241"/>
            <a:ext cx="5070764" cy="57452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4999D7-8ACD-4D44-AE3D-6167169D5A6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Different Parameters in Reward Function on the Proposed Algorithm</a:t>
            </a:r>
          </a:p>
        </p:txBody>
      </p:sp>
    </p:spTree>
    <p:extLst>
      <p:ext uri="{BB962C8B-B14F-4D97-AF65-F5344CB8AC3E}">
        <p14:creationId xmlns:p14="http://schemas.microsoft.com/office/powerpoint/2010/main" val="191092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32E0B59-F0A1-434C-B8A4-16AFA55C2EA7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Impact of ANN on AC Agent Performance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C94F7-98EB-40BF-A7D1-9B9465CA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79" y="1537729"/>
            <a:ext cx="5306642" cy="47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8D24875-C510-4C22-A4C9-946668A47E9F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3AD1D-FDDD-4FF4-9D14-B0A63D4C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29" y="1321907"/>
            <a:ext cx="4554542" cy="52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30137A-DF27-44E4-A72B-9AF20C942DD6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49AC7-28B5-42BD-B12E-1A088986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641" y="1528730"/>
            <a:ext cx="5508100" cy="4799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D7EC1C-A314-4F1C-9AA8-0864DD81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2" y="3477348"/>
            <a:ext cx="208044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Numerical Examples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7606D-A877-4765-9C76-7561CF05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79" y="2027383"/>
            <a:ext cx="5989839" cy="394750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Performance Comparison between MILP- and RL-Based HEMS</a:t>
            </a:r>
          </a:p>
        </p:txBody>
      </p:sp>
    </p:spTree>
    <p:extLst>
      <p:ext uri="{BB962C8B-B14F-4D97-AF65-F5344CB8AC3E}">
        <p14:creationId xmlns:p14="http://schemas.microsoft.com/office/powerpoint/2010/main" val="126240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1DB781D-1A01-4C08-B230-36C1580ED2BA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Discussion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Discussion / Future work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DD62B25-6A20-49D7-8132-4C6809C24493}"/>
              </a:ext>
            </a:extLst>
          </p:cNvPr>
          <p:cNvSpPr txBox="1">
            <a:spLocks/>
          </p:cNvSpPr>
          <p:nvPr/>
        </p:nvSpPr>
        <p:spPr>
          <a:xfrm>
            <a:off x="-1" y="3524052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Future work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6DF73-43F8-47E2-8C3F-C5AFEF78EA25}"/>
              </a:ext>
            </a:extLst>
          </p:cNvPr>
          <p:cNvSpPr/>
          <p:nvPr/>
        </p:nvSpPr>
        <p:spPr>
          <a:xfrm>
            <a:off x="229576" y="1235884"/>
            <a:ext cx="8131642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Wholesale and Retail Electricity Markets under Real-Time Pricing (RTP)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Electric Vehicle (EV)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Constraint of the Lifetime for 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/>
              <a:t>Since the data used in the simulation is a deterministic value, it is different from reality. (e.g. TOU, PV, Outdoor Temperature)</a:t>
            </a:r>
            <a:endParaRPr lang="ko-KR" altLang="en-US" sz="1600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D84D95-156D-4325-8A43-4AE3C12044C1}"/>
              </a:ext>
            </a:extLst>
          </p:cNvPr>
          <p:cNvSpPr/>
          <p:nvPr/>
        </p:nvSpPr>
        <p:spPr>
          <a:xfrm>
            <a:off x="229576" y="4003526"/>
            <a:ext cx="8741242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Develop A </a:t>
            </a:r>
            <a:r>
              <a:rPr lang="en-US" altLang="ko-KR" sz="1600" b="1" dirty="0"/>
              <a:t>multi-agent reinforcement learning algorithm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The practical implementation of the developed algorithm should be </a:t>
            </a:r>
            <a:r>
              <a:rPr lang="en-US" altLang="ko-KR" sz="1600" b="1" dirty="0"/>
              <a:t>tested in large-scale realistic electric power networks.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Plan to integrate advanced neural network models such as </a:t>
            </a:r>
            <a:r>
              <a:rPr lang="en-US" altLang="ko-KR" sz="1600" b="1" dirty="0"/>
              <a:t>recurrent neural networks and long short-term memory</a:t>
            </a:r>
            <a:r>
              <a:rPr lang="en-US" altLang="ko-KR" sz="1600" dirty="0"/>
              <a:t> in the proposed framework to </a:t>
            </a:r>
            <a:r>
              <a:rPr lang="en-US" altLang="ko-KR" sz="1600" b="1" dirty="0"/>
              <a:t>improve the prediction accuracy of the indoor temperature.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0668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implementation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0" y="794706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5FAADA-DAFD-4381-9C22-9DDBEBCF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" y="3891787"/>
            <a:ext cx="3494467" cy="23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6A0B3F-124A-4FFB-900B-8387870E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3" y="3891787"/>
            <a:ext cx="3494467" cy="23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88241-313D-4608-B46D-C8E7ED13FA2D}"/>
                  </a:ext>
                </a:extLst>
              </p:cNvPr>
              <p:cNvSpPr txBox="1"/>
              <p:nvPr/>
            </p:nvSpPr>
            <p:spPr>
              <a:xfrm>
                <a:off x="5478780" y="3518390"/>
                <a:ext cx="1696683" cy="374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88241-313D-4608-B46D-C8E7ED13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780" y="3518390"/>
                <a:ext cx="1696683" cy="374654"/>
              </a:xfrm>
              <a:prstGeom prst="rect">
                <a:avLst/>
              </a:prstGeom>
              <a:blipFill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73CC6-538C-41D3-A159-7A1B06FD15C3}"/>
                  </a:ext>
                </a:extLst>
              </p:cNvPr>
              <p:cNvSpPr txBox="1"/>
              <p:nvPr/>
            </p:nvSpPr>
            <p:spPr>
              <a:xfrm>
                <a:off x="1033552" y="3518390"/>
                <a:ext cx="3172407" cy="374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𝑊𝑀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𝐸𝑆𝑆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D73CC6-538C-41D3-A159-7A1B06FD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52" y="3518390"/>
                <a:ext cx="3172407" cy="374654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B63C7-F976-4561-8336-8CD4360530E6}"/>
              </a:ext>
            </a:extLst>
          </p:cNvPr>
          <p:cNvSpPr/>
          <p:nvPr/>
        </p:nvSpPr>
        <p:spPr>
          <a:xfrm>
            <a:off x="229576" y="1235884"/>
            <a:ext cx="8131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</a:t>
            </a:r>
            <a:r>
              <a:rPr lang="en-US" altLang="ko-KR" sz="1600" dirty="0" err="1"/>
              <a:t>AC_agent</a:t>
            </a:r>
            <a:r>
              <a:rPr lang="en-US" altLang="ko-KR" sz="1600" dirty="0"/>
              <a:t>” </a:t>
            </a:r>
            <a:r>
              <a:rPr lang="ko-KR" altLang="en-US" sz="1600" dirty="0"/>
              <a:t>에 넘기는 </a:t>
            </a:r>
            <a:r>
              <a:rPr lang="en-US" altLang="ko-KR" sz="1600" dirty="0"/>
              <a:t>reward</a:t>
            </a:r>
            <a:r>
              <a:rPr lang="ko-KR" altLang="en-US" sz="1600" dirty="0"/>
              <a:t>에 따라 결과가 다름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AD2D7-76BD-49F9-BA66-AA16332E42A8}"/>
              </a:ext>
            </a:extLst>
          </p:cNvPr>
          <p:cNvSpPr txBox="1"/>
          <p:nvPr/>
        </p:nvSpPr>
        <p:spPr>
          <a:xfrm>
            <a:off x="533464" y="3232468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paper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63B95-C946-4193-9556-3C91C0D0E631}"/>
              </a:ext>
            </a:extLst>
          </p:cNvPr>
          <p:cNvSpPr txBox="1"/>
          <p:nvPr/>
        </p:nvSpPr>
        <p:spPr>
          <a:xfrm>
            <a:off x="4564553" y="323246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our code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5E15D-84F0-4DC0-B387-E66C49F5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906" y="2442350"/>
            <a:ext cx="2765661" cy="368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8F1FFE-2583-4B75-9453-CAC5A0E34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8337" y="1807690"/>
            <a:ext cx="2448294" cy="24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2D5C7E-0B11-449F-A98A-42CB822297E4}"/>
              </a:ext>
            </a:extLst>
          </p:cNvPr>
          <p:cNvSpPr txBox="1"/>
          <p:nvPr/>
        </p:nvSpPr>
        <p:spPr>
          <a:xfrm>
            <a:off x="5792856" y="1772964"/>
            <a:ext cx="125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B80D88-B340-43D0-9BA2-222302AE261B}"/>
              </a:ext>
            </a:extLst>
          </p:cNvPr>
          <p:cNvSpPr txBox="1"/>
          <p:nvPr/>
        </p:nvSpPr>
        <p:spPr>
          <a:xfrm>
            <a:off x="5769495" y="2527680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O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1786C-858E-4BDF-8992-40F8C41F947F}"/>
              </a:ext>
            </a:extLst>
          </p:cNvPr>
          <p:cNvSpPr txBox="1"/>
          <p:nvPr/>
        </p:nvSpPr>
        <p:spPr>
          <a:xfrm>
            <a:off x="6024975" y="2078350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srgbClr val="C00000"/>
                </a:solidFill>
              </a:rPr>
              <a:t>수집된 </a:t>
            </a:r>
            <a:r>
              <a:rPr lang="en-US" altLang="ko-KR" sz="1200" i="1" dirty="0">
                <a:solidFill>
                  <a:srgbClr val="C00000"/>
                </a:solidFill>
              </a:rPr>
              <a:t>data </a:t>
            </a:r>
            <a:r>
              <a:rPr lang="ko-KR" altLang="en-US" sz="1200" i="1" dirty="0">
                <a:solidFill>
                  <a:srgbClr val="C00000"/>
                </a:solidFill>
              </a:rPr>
              <a:t>가 없는 관계로 </a:t>
            </a:r>
            <a:endParaRPr lang="en-US" altLang="ko-KR" sz="1200" i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b="1" i="1" dirty="0">
                <a:solidFill>
                  <a:srgbClr val="C00000"/>
                </a:solidFill>
              </a:rPr>
              <a:t>ETP</a:t>
            </a:r>
            <a:r>
              <a:rPr lang="ko-KR" altLang="en-US" sz="1200" b="1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>
                <a:solidFill>
                  <a:srgbClr val="C00000"/>
                </a:solidFill>
              </a:rPr>
              <a:t>식으로 대체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6A639B97-BC1D-423A-8D19-C90AAD0A05DD}"/>
              </a:ext>
            </a:extLst>
          </p:cNvPr>
          <p:cNvSpPr/>
          <p:nvPr/>
        </p:nvSpPr>
        <p:spPr>
          <a:xfrm>
            <a:off x="4247109" y="2144861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77DBC90E-189E-4D70-98A3-46BAAC4004FE}"/>
              </a:ext>
            </a:extLst>
          </p:cNvPr>
          <p:cNvSpPr/>
          <p:nvPr/>
        </p:nvSpPr>
        <p:spPr>
          <a:xfrm rot="2974355">
            <a:off x="3908033" y="2941365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A281335-B171-450E-99EF-6272536EF33B}"/>
              </a:ext>
            </a:extLst>
          </p:cNvPr>
          <p:cNvSpPr/>
          <p:nvPr/>
        </p:nvSpPr>
        <p:spPr>
          <a:xfrm rot="18948586">
            <a:off x="4546227" y="2940147"/>
            <a:ext cx="265253" cy="26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FA47EB-B166-402C-91F2-8A171AD2C081}"/>
              </a:ext>
            </a:extLst>
          </p:cNvPr>
          <p:cNvCxnSpPr>
            <a:cxnSpLocks/>
          </p:cNvCxnSpPr>
          <p:nvPr/>
        </p:nvCxnSpPr>
        <p:spPr>
          <a:xfrm flipH="1">
            <a:off x="109538" y="6234333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D0D2E8-98FF-40D6-B47D-9A832C975213}"/>
              </a:ext>
            </a:extLst>
          </p:cNvPr>
          <p:cNvSpPr/>
          <p:nvPr/>
        </p:nvSpPr>
        <p:spPr>
          <a:xfrm>
            <a:off x="145857" y="6210615"/>
            <a:ext cx="8818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ETP : the equivalent thermal parameters (ETP) model Equation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216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A047C3-E02D-4FB1-8EFA-F2DB558B59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1381928"/>
            <a:ext cx="9143999" cy="37404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Background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8419BAC-1849-41EB-915A-D533BF53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32" y="285772"/>
            <a:ext cx="8150568" cy="70442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Reinforcement Learning-Based Energy Management of Smart Home with Rooftop Solar Photovoltaic System, Energy Storage System, and Home Appliances</a:t>
            </a:r>
            <a:endParaRPr lang="ko-KR" altLang="en-US" sz="2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8BCE9-3B5A-47C4-9834-1E1907A2AA6C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CA7371B-0FE9-4B8F-8D0D-53EDEBE9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00" y="3895507"/>
            <a:ext cx="3843279" cy="2390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321ED-48DA-4B10-95E7-DE4B7C145E5B}"/>
              </a:ext>
            </a:extLst>
          </p:cNvPr>
          <p:cNvSpPr/>
          <p:nvPr/>
        </p:nvSpPr>
        <p:spPr>
          <a:xfrm>
            <a:off x="229576" y="1859340"/>
            <a:ext cx="5133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C00000"/>
                </a:solidFill>
              </a:rPr>
              <a:t>TOU price : time-of-use price (Utility Company)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Appliance 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</a:rPr>
              <a:t>Outdoor Temperature (Weather Station)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PV systems (solar photovoltaic)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Comfort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Appliance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49C511-F0AD-4A93-A77F-87CE34AE7969}"/>
              </a:ext>
            </a:extLst>
          </p:cNvPr>
          <p:cNvSpPr/>
          <p:nvPr/>
        </p:nvSpPr>
        <p:spPr>
          <a:xfrm>
            <a:off x="2571124" y="4938229"/>
            <a:ext cx="572810" cy="93657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7225C7-1B1B-4965-B460-7976AF53B0DA}"/>
              </a:ext>
            </a:extLst>
          </p:cNvPr>
          <p:cNvSpPr/>
          <p:nvPr/>
        </p:nvSpPr>
        <p:spPr>
          <a:xfrm>
            <a:off x="1946822" y="5410956"/>
            <a:ext cx="624302" cy="1888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504E9A-293A-4B5E-B24B-A1A5E186B6A0}"/>
              </a:ext>
            </a:extLst>
          </p:cNvPr>
          <p:cNvSpPr/>
          <p:nvPr/>
        </p:nvSpPr>
        <p:spPr>
          <a:xfrm>
            <a:off x="2928143" y="4046083"/>
            <a:ext cx="634864" cy="540551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77958F7-FB29-450A-A912-9A9794AA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10" y="1381928"/>
            <a:ext cx="236007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9406832-A9FE-48C3-B69D-E7109A50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4586634"/>
            <a:ext cx="234259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F653D6-490A-433F-BD0B-DA4AE681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94" y="2955710"/>
            <a:ext cx="229014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91D0E7-FBA4-4060-8A00-61FA0EB220B0}"/>
              </a:ext>
            </a:extLst>
          </p:cNvPr>
          <p:cNvSpPr/>
          <p:nvPr/>
        </p:nvSpPr>
        <p:spPr>
          <a:xfrm>
            <a:off x="6301342" y="4592792"/>
            <a:ext cx="2552571" cy="162476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6B2538-8AE6-49BA-86CD-255E9C52C536}"/>
              </a:ext>
            </a:extLst>
          </p:cNvPr>
          <p:cNvSpPr/>
          <p:nvPr/>
        </p:nvSpPr>
        <p:spPr>
          <a:xfrm>
            <a:off x="6301342" y="1364846"/>
            <a:ext cx="2552570" cy="1620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75A8DC-480C-4761-8F40-A776709CD61B}"/>
              </a:ext>
            </a:extLst>
          </p:cNvPr>
          <p:cNvSpPr/>
          <p:nvPr/>
        </p:nvSpPr>
        <p:spPr>
          <a:xfrm>
            <a:off x="6301342" y="2997962"/>
            <a:ext cx="2552570" cy="158867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6871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393B91F-4B1C-4112-BCE9-D828FF164E33}"/>
                  </a:ext>
                </a:extLst>
              </p:cNvPr>
              <p:cNvSpPr/>
              <p:nvPr/>
            </p:nvSpPr>
            <p:spPr>
              <a:xfrm>
                <a:off x="229575" y="1125052"/>
                <a:ext cx="8408733" cy="59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𝑝𝑟𝑒𝑓</m:t>
                            </m:r>
                          </m:sup>
                        </m:sSub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𝑝𝑟𝑒𝑓</m:t>
                            </m:r>
                          </m:sup>
                        </m:sSubSup>
                      </m:e>
                    </m:d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6, 22</m:t>
                        </m:r>
                      </m:e>
                    </m:d>
                  </m:oMath>
                </a14:m>
                <a:r>
                  <a:rPr lang="ko-KR" altLang="en-US" sz="1600" dirty="0"/>
                  <a:t> 및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12,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 22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600" dirty="0"/>
                  <a:t> 설정한 결과 </a:t>
                </a:r>
                <a:r>
                  <a:rPr lang="en-US" altLang="ko-KR" sz="1600" dirty="0"/>
                  <a:t>TOU</a:t>
                </a:r>
                <a:r>
                  <a:rPr lang="ko-KR" altLang="en-US" sz="1600" dirty="0"/>
                  <a:t>에 따라 스케줄이 다름을 확인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393B91F-4B1C-4112-BCE9-D828FF16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75" y="1125052"/>
                <a:ext cx="8408733" cy="596574"/>
              </a:xfrm>
              <a:prstGeom prst="rect">
                <a:avLst/>
              </a:prstGeom>
              <a:blipFill>
                <a:blip r:embed="rId3"/>
                <a:stretch>
                  <a:fillRect l="-290" b="-20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8">
            <a:extLst>
              <a:ext uri="{FF2B5EF4-FFF2-40B4-BE49-F238E27FC236}">
                <a16:creationId xmlns:a16="http://schemas.microsoft.com/office/drawing/2014/main" id="{E9826329-74F6-41D7-B139-99A62E25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88" y="4361254"/>
            <a:ext cx="3435822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implementation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ED06FB6-6CCF-4232-AC1A-0EBED94A09C2}"/>
              </a:ext>
            </a:extLst>
          </p:cNvPr>
          <p:cNvSpPr txBox="1">
            <a:spLocks/>
          </p:cNvSpPr>
          <p:nvPr/>
        </p:nvSpPr>
        <p:spPr>
          <a:xfrm>
            <a:off x="1" y="794705"/>
            <a:ext cx="9143999" cy="538048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Visualization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BEB4849-D6F4-4E93-BBB7-640D125C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87" y="1718515"/>
            <a:ext cx="3467247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F5900-A386-4F4D-85B5-540A7F2E22F0}"/>
              </a:ext>
            </a:extLst>
          </p:cNvPr>
          <p:cNvSpPr/>
          <p:nvPr/>
        </p:nvSpPr>
        <p:spPr>
          <a:xfrm>
            <a:off x="229576" y="3909580"/>
            <a:ext cx="8131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최종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ESS_agent</a:t>
            </a:r>
            <a:r>
              <a:rPr lang="en-US" altLang="ko-KR" sz="1600" dirty="0"/>
              <a:t>”</a:t>
            </a:r>
            <a:r>
              <a:rPr lang="ko-KR" altLang="en-US" sz="1600" dirty="0"/>
              <a:t>로 부터 도출된 시간 및 </a:t>
            </a:r>
            <a:r>
              <a:rPr lang="en-US" altLang="ko-KR" sz="1600" dirty="0"/>
              <a:t>TOU</a:t>
            </a:r>
            <a:r>
              <a:rPr lang="ko-KR" altLang="en-US" sz="1600" dirty="0"/>
              <a:t>에 따른 </a:t>
            </a:r>
            <a:r>
              <a:rPr lang="en-US" altLang="ko-KR" sz="1600" dirty="0"/>
              <a:t>ESS </a:t>
            </a:r>
            <a:r>
              <a:rPr lang="ko-KR" altLang="en-US" sz="1600" dirty="0"/>
              <a:t>스케줄</a:t>
            </a:r>
            <a:r>
              <a:rPr lang="en-US" altLang="ko-KR" sz="1600" dirty="0"/>
              <a:t> </a:t>
            </a:r>
            <a:r>
              <a:rPr lang="ko-KR" altLang="en-US" sz="1600" dirty="0"/>
              <a:t>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37CC4B-E5D6-4C86-8391-046693DF10B9}"/>
              </a:ext>
            </a:extLst>
          </p:cNvPr>
          <p:cNvSpPr/>
          <p:nvPr/>
        </p:nvSpPr>
        <p:spPr>
          <a:xfrm>
            <a:off x="6767945" y="1773932"/>
            <a:ext cx="1288473" cy="199852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03B2A5E-2DF4-499B-84E7-DF1BBECC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1" y="1718515"/>
            <a:ext cx="3467247" cy="22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AD3FF-8445-452B-8A90-20BEDA3F1C05}"/>
              </a:ext>
            </a:extLst>
          </p:cNvPr>
          <p:cNvSpPr/>
          <p:nvPr/>
        </p:nvSpPr>
        <p:spPr>
          <a:xfrm>
            <a:off x="1944518" y="1773932"/>
            <a:ext cx="1983246" cy="197774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54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27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D1BD92-363C-485B-A141-33F6476E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35" y="3223875"/>
            <a:ext cx="4993165" cy="31059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883115"/>
            <a:ext cx="9143999" cy="7044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600" dirty="0"/>
              <a:t>Compared to the existing </a:t>
            </a:r>
            <a:r>
              <a:rPr lang="en-US" altLang="ko-KR" sz="1600" dirty="0">
                <a:solidFill>
                  <a:srgbClr val="FF0000"/>
                </a:solidFill>
              </a:rPr>
              <a:t>model-based HEMS optimization</a:t>
            </a:r>
            <a:r>
              <a:rPr lang="en-US" altLang="ko-KR" sz="1600" dirty="0"/>
              <a:t> approaches, we propose a HEMS algorithm using a </a:t>
            </a:r>
            <a:r>
              <a:rPr lang="en-US" altLang="ko-KR" sz="1600" dirty="0">
                <a:solidFill>
                  <a:srgbClr val="00B050"/>
                </a:solidFill>
              </a:rPr>
              <a:t>model-free reinforcement learning (RL)</a:t>
            </a:r>
            <a:r>
              <a:rPr lang="en-US" altLang="ko-KR" sz="16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94C46-88C9-4538-BB0B-576E370881C6}"/>
              </a:ext>
            </a:extLst>
          </p:cNvPr>
          <p:cNvSpPr txBox="1"/>
          <p:nvPr/>
        </p:nvSpPr>
        <p:spPr>
          <a:xfrm>
            <a:off x="49609" y="1587540"/>
            <a:ext cx="8984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 Q-learning method is applied to the energy consumption scheduling of different home appliances (</a:t>
            </a:r>
            <a:r>
              <a:rPr lang="en-US" altLang="ko-KR" sz="1400" b="1" dirty="0">
                <a:solidFill>
                  <a:schemeClr val="accent4"/>
                </a:solidFill>
              </a:rPr>
              <a:t>air conditioner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washing machine</a:t>
            </a:r>
            <a:r>
              <a:rPr lang="en-US" altLang="ko-KR" sz="1400" dirty="0"/>
              <a:t>, and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ESS</a:t>
            </a:r>
            <a:r>
              <a:rPr lang="en-US" altLang="ko-KR" sz="1400" dirty="0"/>
              <a:t>), whereby the agent of each appliance determines the optimal policy independently to </a:t>
            </a:r>
            <a:r>
              <a:rPr lang="en-US" altLang="ko-KR" sz="1400" b="1" dirty="0">
                <a:solidFill>
                  <a:srgbClr val="7030A0"/>
                </a:solidFill>
              </a:rPr>
              <a:t>reduce its own electric cost within the consumer comfort level</a:t>
            </a:r>
            <a:r>
              <a:rPr lang="en-US" altLang="ko-KR" sz="1400" dirty="0"/>
              <a:t> and the appliance operation characteristics.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An </a:t>
            </a:r>
            <a:r>
              <a:rPr lang="en-US" altLang="ko-KR" sz="1400" b="1" dirty="0">
                <a:solidFill>
                  <a:schemeClr val="accent4"/>
                </a:solidFill>
              </a:rPr>
              <a:t>ANN model</a:t>
            </a:r>
            <a:r>
              <a:rPr lang="en-US" altLang="ko-KR" sz="1400" dirty="0"/>
              <a:t> to learn the relationship between the indoor temperature and energy consumption of the air conditioner more accurately, which is integrated into the </a:t>
            </a:r>
            <a:r>
              <a:rPr lang="en-US" altLang="ko-KR" sz="1400" b="1" dirty="0"/>
              <a:t>Q-learning module to achieve improved performance of the air conditioner agent</a:t>
            </a:r>
            <a:r>
              <a:rPr lang="en-US" altLang="ko-KR" sz="1400" dirty="0"/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D4B2D6-BF55-491B-BA57-E7A58EC82EAD}"/>
              </a:ext>
            </a:extLst>
          </p:cNvPr>
          <p:cNvSpPr/>
          <p:nvPr/>
        </p:nvSpPr>
        <p:spPr>
          <a:xfrm>
            <a:off x="6087651" y="4313446"/>
            <a:ext cx="1555472" cy="463398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B06B5-CB08-48BA-81EC-7AC500B6EA2B}"/>
              </a:ext>
            </a:extLst>
          </p:cNvPr>
          <p:cNvSpPr/>
          <p:nvPr/>
        </p:nvSpPr>
        <p:spPr>
          <a:xfrm>
            <a:off x="6087651" y="4795762"/>
            <a:ext cx="1555472" cy="4633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21307E-C6F5-4BF2-8CD0-B7A4158264DE}"/>
              </a:ext>
            </a:extLst>
          </p:cNvPr>
          <p:cNvSpPr/>
          <p:nvPr/>
        </p:nvSpPr>
        <p:spPr>
          <a:xfrm>
            <a:off x="6087651" y="5278078"/>
            <a:ext cx="1555472" cy="37190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E037-6A3B-4707-9F08-79A46A1586FB}"/>
              </a:ext>
            </a:extLst>
          </p:cNvPr>
          <p:cNvSpPr txBox="1"/>
          <p:nvPr/>
        </p:nvSpPr>
        <p:spPr>
          <a:xfrm>
            <a:off x="284998" y="3728116"/>
            <a:ext cx="3245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Simulation showed two results.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1. Using reinforcement learning and   </a:t>
            </a:r>
          </a:p>
          <a:p>
            <a:r>
              <a:rPr lang="en-US" altLang="ko-KR" sz="1400" dirty="0"/>
              <a:t>   ANN prediction techniques, power </a:t>
            </a:r>
          </a:p>
          <a:p>
            <a:r>
              <a:rPr lang="en-US" altLang="ko-KR" sz="1400" dirty="0"/>
              <a:t>   consumption and user </a:t>
            </a:r>
          </a:p>
          <a:p>
            <a:r>
              <a:rPr lang="en-US" altLang="ko-KR" sz="1400" dirty="0"/>
              <a:t>   dissatisfaction were reduced.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It can save more energy than the </a:t>
            </a:r>
          </a:p>
          <a:p>
            <a:r>
              <a:rPr lang="en-US" altLang="ko-KR" sz="1400" dirty="0"/>
              <a:t>   existing mixed-integer linear   </a:t>
            </a:r>
          </a:p>
          <a:p>
            <a:r>
              <a:rPr lang="en-US" altLang="ko-KR" sz="1400" dirty="0"/>
              <a:t>   programming algorithm.</a:t>
            </a:r>
            <a:endParaRPr lang="ko-KR" altLang="en-US" sz="14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4F74F1-0F29-41DC-8D2A-02F53E0D472D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E54A1C92-EA3A-4E9E-90F2-11CC6720779D}"/>
              </a:ext>
            </a:extLst>
          </p:cNvPr>
          <p:cNvSpPr txBox="1">
            <a:spLocks/>
          </p:cNvSpPr>
          <p:nvPr/>
        </p:nvSpPr>
        <p:spPr>
          <a:xfrm>
            <a:off x="0" y="846901"/>
            <a:ext cx="9144000" cy="50206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model-based HEMS optimization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Research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192665" y="1387479"/>
            <a:ext cx="8674243" cy="3688885"/>
          </a:xfrm>
        </p:spPr>
        <p:txBody>
          <a:bodyPr>
            <a:normAutofit/>
          </a:bodyPr>
          <a:lstStyle/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the scheduling of different types of home appliances along with electric vehicles using linear programming (LP)</a:t>
            </a:r>
          </a:p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load scheduling considering the consumer comfort level using mixed integer nonlinear programming (MINLP)</a:t>
            </a:r>
          </a:p>
          <a:p>
            <a:pPr marL="271463" indent="-271463"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/>
              <a:t>convex programming based on relaxed MINLP using an L1 regularization technique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load scheduling for a single consumer or multiple consumers using MILP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LP-based joint optimization of energy supplies and electric loads through three-stage scheduling (prediction, supply control, and demand control)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the natural aggregation algorithm (NAA)-based HEMS method consisting of forecasting, day-ahead scheduling, and actual operation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robust optimization for the scheduling of home appliances to resolve the uncertainty of consumer behavior the outdoor temperature and consumer comfort levels and distributed HEMS architectures consisting of a local and global HEMS.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US" altLang="ko-KR" sz="1400" b="0" dirty="0"/>
              <a:t>using real-time pricing, a HEMS optimization method that considers the operational dependency of various types of home appliances and consumer life style requirements was proposed in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65DF7F-75D6-47F0-A5EB-3E60079CEB60}"/>
              </a:ext>
            </a:extLst>
          </p:cNvPr>
          <p:cNvSpPr txBox="1">
            <a:spLocks/>
          </p:cNvSpPr>
          <p:nvPr/>
        </p:nvSpPr>
        <p:spPr>
          <a:xfrm>
            <a:off x="-38097" y="5070897"/>
            <a:ext cx="9143999" cy="70442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model-free reinforcement learning (RL)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69DD66-5DAB-4726-B258-2C33AA50240B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36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6E6A96B-7CF6-445D-80C3-91698D3BB22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846901"/>
            <a:ext cx="9144000" cy="502065"/>
          </a:xfrm>
        </p:spPr>
        <p:txBody>
          <a:bodyPr/>
          <a:lstStyle/>
          <a:p>
            <a:r>
              <a:rPr lang="en-US" altLang="ko-KR" dirty="0"/>
              <a:t>Preliminary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3E0010-ED88-4374-9146-3EF296C768B6}"/>
                  </a:ext>
                </a:extLst>
              </p:cNvPr>
              <p:cNvSpPr/>
              <p:nvPr/>
            </p:nvSpPr>
            <p:spPr>
              <a:xfrm>
                <a:off x="251520" y="1401162"/>
                <a:ext cx="8173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200" dirty="0"/>
                  <a:t>A controllable appliance is an appliance of which the operation is scheduled and controlled by the HEMS.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3E0010-ED88-4374-9146-3EF296C76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01162"/>
                <a:ext cx="817300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4E3FE9-BA01-4FEB-BB8B-70BB0B132B61}"/>
                  </a:ext>
                </a:extLst>
              </p:cNvPr>
              <p:cNvSpPr/>
              <p:nvPr/>
            </p:nvSpPr>
            <p:spPr>
              <a:xfrm>
                <a:off x="869133" y="2063105"/>
                <a:ext cx="3634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reducible</a:t>
                </a:r>
                <a:r>
                  <a:rPr lang="en-US" altLang="ko-KR" sz="1200" dirty="0"/>
                  <a:t> appliances (e.g. air conditioner)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4E3FE9-BA01-4FEB-BB8B-70BB0B132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2063105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7B6574-AA0E-4C19-B968-8E3DBC2991AE}"/>
                  </a:ext>
                </a:extLst>
              </p:cNvPr>
              <p:cNvSpPr/>
              <p:nvPr/>
            </p:nvSpPr>
            <p:spPr>
              <a:xfrm>
                <a:off x="869133" y="2614591"/>
                <a:ext cx="22360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shiftable</a:t>
                </a:r>
                <a:r>
                  <a:rPr lang="en-US" altLang="ko-KR" sz="1200" dirty="0"/>
                  <a:t> appliances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7B6574-AA0E-4C19-B968-8E3DBC299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2614591"/>
                <a:ext cx="2236014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095413-4B00-46A1-B79B-6E5D07272D93}"/>
                  </a:ext>
                </a:extLst>
              </p:cNvPr>
              <p:cNvSpPr/>
              <p:nvPr/>
            </p:nvSpPr>
            <p:spPr>
              <a:xfrm>
                <a:off x="1475780" y="3276590"/>
                <a:ext cx="5382219" cy="39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 </a:t>
                </a:r>
                <a:r>
                  <a:rPr lang="en-US" altLang="ko-KR" sz="1200" b="1" dirty="0"/>
                  <a:t>non-interruptible</a:t>
                </a:r>
                <a:r>
                  <a:rPr lang="en-US" altLang="ko-KR" sz="1200" dirty="0"/>
                  <a:t> load (e.g. : washing machine)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095413-4B00-46A1-B79B-6E5D07272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80" y="3276590"/>
                <a:ext cx="5382219" cy="394788"/>
              </a:xfrm>
              <a:prstGeom prst="rect">
                <a:avLst/>
              </a:prstGeom>
              <a:blipFill>
                <a:blip r:embed="rId6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F583F6C-7F1E-4A5D-92F4-6426E79A54A5}"/>
                  </a:ext>
                </a:extLst>
              </p:cNvPr>
              <p:cNvSpPr/>
              <p:nvPr/>
            </p:nvSpPr>
            <p:spPr>
              <a:xfrm>
                <a:off x="1475780" y="3848306"/>
                <a:ext cx="5916440" cy="39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1200" dirty="0"/>
                  <a:t>an </a:t>
                </a:r>
                <a:r>
                  <a:rPr lang="en-US" altLang="ko-KR" sz="1200" b="1" dirty="0"/>
                  <a:t>interruptible</a:t>
                </a:r>
                <a:r>
                  <a:rPr lang="en-US" altLang="ko-KR" sz="1200" dirty="0"/>
                  <a:t> load (e.g. : ESS)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F583F6C-7F1E-4A5D-92F4-6426E79A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80" y="3848306"/>
                <a:ext cx="5916440" cy="394788"/>
              </a:xfrm>
              <a:prstGeom prst="rect">
                <a:avLst/>
              </a:prstGeom>
              <a:blipFill>
                <a:blip r:embed="rId7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3CEFBE-0709-4B72-9436-036520EB37D2}"/>
              </a:ext>
            </a:extLst>
          </p:cNvPr>
          <p:cNvCxnSpPr>
            <a:cxnSpLocks/>
          </p:cNvCxnSpPr>
          <p:nvPr/>
        </p:nvCxnSpPr>
        <p:spPr>
          <a:xfrm>
            <a:off x="443619" y="1770494"/>
            <a:ext cx="0" cy="10464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07A53E-B7B4-4414-AAA5-BCC5F837BBD0}"/>
              </a:ext>
            </a:extLst>
          </p:cNvPr>
          <p:cNvCxnSpPr>
            <a:cxnSpLocks/>
          </p:cNvCxnSpPr>
          <p:nvPr/>
        </p:nvCxnSpPr>
        <p:spPr>
          <a:xfrm flipH="1">
            <a:off x="443619" y="2245259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72F5919-AB78-4FF0-AE7B-9F6EB74F3688}"/>
              </a:ext>
            </a:extLst>
          </p:cNvPr>
          <p:cNvCxnSpPr>
            <a:cxnSpLocks/>
          </p:cNvCxnSpPr>
          <p:nvPr/>
        </p:nvCxnSpPr>
        <p:spPr>
          <a:xfrm>
            <a:off x="443619" y="2801768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80448E-EC5B-4175-8632-B1C41363BC61}"/>
              </a:ext>
            </a:extLst>
          </p:cNvPr>
          <p:cNvCxnSpPr>
            <a:cxnSpLocks/>
          </p:cNvCxnSpPr>
          <p:nvPr/>
        </p:nvCxnSpPr>
        <p:spPr>
          <a:xfrm>
            <a:off x="1050266" y="2999219"/>
            <a:ext cx="0" cy="10464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24A31D-6572-4725-9838-87F271846612}"/>
              </a:ext>
            </a:extLst>
          </p:cNvPr>
          <p:cNvCxnSpPr>
            <a:cxnSpLocks/>
          </p:cNvCxnSpPr>
          <p:nvPr/>
        </p:nvCxnSpPr>
        <p:spPr>
          <a:xfrm flipH="1">
            <a:off x="1050266" y="3473984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17627F-68CD-4DB7-AD2B-8000945D00C9}"/>
              </a:ext>
            </a:extLst>
          </p:cNvPr>
          <p:cNvCxnSpPr>
            <a:cxnSpLocks/>
          </p:cNvCxnSpPr>
          <p:nvPr/>
        </p:nvCxnSpPr>
        <p:spPr>
          <a:xfrm>
            <a:off x="1050266" y="4030493"/>
            <a:ext cx="4255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795677-5B5A-4F92-8098-7A22817AD499}"/>
                  </a:ext>
                </a:extLst>
              </p:cNvPr>
              <p:cNvSpPr/>
              <p:nvPr/>
            </p:nvSpPr>
            <p:spPr>
              <a:xfrm>
                <a:off x="251520" y="5087506"/>
                <a:ext cx="8038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200" dirty="0"/>
                  <a:t> An uncontrollable appliance cannot be scheduled and operated by the HEMS. (e.g. : TV, PC or lighting)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795677-5B5A-4F92-8098-7A22817AD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87506"/>
                <a:ext cx="803873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C40567C-9ABC-49FE-B656-23A4EE2F073F}"/>
                  </a:ext>
                </a:extLst>
              </p:cNvPr>
              <p:cNvSpPr/>
              <p:nvPr/>
            </p:nvSpPr>
            <p:spPr>
              <a:xfrm>
                <a:off x="869133" y="5467517"/>
                <a:ext cx="64236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𝒖𝒄</m:t>
                        </m:r>
                      </m:sup>
                    </m:sSup>
                  </m:oMath>
                </a14:m>
                <a:r>
                  <a:rPr lang="ko-KR" altLang="en-US" sz="1200" dirty="0"/>
                  <a:t> maintains the ﬁxed energy consumption scheduling.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C40567C-9ABC-49FE-B656-23A4EE2F0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3" y="5467517"/>
                <a:ext cx="6423652" cy="276999"/>
              </a:xfrm>
              <a:prstGeom prst="rect">
                <a:avLst/>
              </a:prstGeom>
              <a:blipFill>
                <a:blip r:embed="rId9"/>
                <a:stretch>
                  <a:fillRect l="-95"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3DB2A-7CD5-4C07-BC9E-5F553A4C5F95}"/>
              </a:ext>
            </a:extLst>
          </p:cNvPr>
          <p:cNvCxnSpPr>
            <a:cxnSpLocks/>
          </p:cNvCxnSpPr>
          <p:nvPr/>
        </p:nvCxnSpPr>
        <p:spPr>
          <a:xfrm flipH="1">
            <a:off x="109538" y="6365711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9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C83C15-F34A-4502-93EE-1F373C807F62}"/>
                  </a:ext>
                </a:extLst>
              </p:cNvPr>
              <p:cNvSpPr txBox="1"/>
              <p:nvPr/>
            </p:nvSpPr>
            <p:spPr>
              <a:xfrm>
                <a:off x="971550" y="2775021"/>
                <a:ext cx="660552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              +                         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C83C15-F34A-4502-93EE-1F373C80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2775021"/>
                <a:ext cx="6605526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E9B6D9EE-DE1A-437B-9162-7EADAC69A574}"/>
              </a:ext>
            </a:extLst>
          </p:cNvPr>
          <p:cNvSpPr/>
          <p:nvPr/>
        </p:nvSpPr>
        <p:spPr>
          <a:xfrm rot="16200000">
            <a:off x="2878156" y="2635111"/>
            <a:ext cx="214611" cy="2239627"/>
          </a:xfrm>
          <a:prstGeom prst="leftBrace">
            <a:avLst>
              <a:gd name="adj1" fmla="val 8333"/>
              <a:gd name="adj2" fmla="val 50389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515ED781-F909-4253-9B83-9F6C3583C31F}"/>
              </a:ext>
            </a:extLst>
          </p:cNvPr>
          <p:cNvSpPr/>
          <p:nvPr/>
        </p:nvSpPr>
        <p:spPr>
          <a:xfrm rot="16200000">
            <a:off x="6356130" y="2893632"/>
            <a:ext cx="250018" cy="1687177"/>
          </a:xfrm>
          <a:prstGeom prst="leftBrac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21D0-B2DE-4780-9189-C36FCE8F4F29}"/>
                  </a:ext>
                </a:extLst>
              </p:cNvPr>
              <p:cNvSpPr txBox="1"/>
              <p:nvPr/>
            </p:nvSpPr>
            <p:spPr>
              <a:xfrm>
                <a:off x="2447012" y="3970322"/>
                <a:ext cx="1076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21D0-B2DE-4780-9189-C36FCE8F4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12" y="3970322"/>
                <a:ext cx="1076898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B8DDE-58EC-4EED-8F19-02CF2D5F8D9D}"/>
                  </a:ext>
                </a:extLst>
              </p:cNvPr>
              <p:cNvSpPr txBox="1"/>
              <p:nvPr/>
            </p:nvSpPr>
            <p:spPr>
              <a:xfrm>
                <a:off x="5995268" y="3970322"/>
                <a:ext cx="971740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B8DDE-58EC-4EED-8F19-02CF2D5F8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268" y="3970322"/>
                <a:ext cx="971740" cy="382412"/>
              </a:xfrm>
              <a:prstGeom prst="rect">
                <a:avLst/>
              </a:prstGeom>
              <a:blipFill>
                <a:blip r:embed="rId5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E1629B9-9116-4A00-8F62-0C609C32FAD9}"/>
              </a:ext>
            </a:extLst>
          </p:cNvPr>
          <p:cNvSpPr txBox="1"/>
          <p:nvPr/>
        </p:nvSpPr>
        <p:spPr>
          <a:xfrm>
            <a:off x="1741821" y="4483713"/>
            <a:ext cx="248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Total electricity cost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AE079-35BE-4207-A70A-5A8CD76AB695}"/>
              </a:ext>
            </a:extLst>
          </p:cNvPr>
          <p:cNvSpPr txBox="1"/>
          <p:nvPr/>
        </p:nvSpPr>
        <p:spPr>
          <a:xfrm>
            <a:off x="4949693" y="4474146"/>
            <a:ext cx="306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Total penalty</a:t>
            </a:r>
          </a:p>
          <a:p>
            <a:pPr algn="ctr"/>
            <a:r>
              <a:rPr lang="en-US" altLang="ko-KR" dirty="0"/>
              <a:t>(consumer discomfort cost)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E3F4CF-5A14-4F76-9EFF-5BD95FFF9503}"/>
              </a:ext>
            </a:extLst>
          </p:cNvPr>
          <p:cNvCxnSpPr>
            <a:cxnSpLocks/>
          </p:cNvCxnSpPr>
          <p:nvPr/>
        </p:nvCxnSpPr>
        <p:spPr>
          <a:xfrm flipH="1">
            <a:off x="109538" y="5846405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351021-1175-493C-A090-64DA51243FAF}"/>
                  </a:ext>
                </a:extLst>
              </p:cNvPr>
              <p:cNvSpPr/>
              <p:nvPr/>
            </p:nvSpPr>
            <p:spPr>
              <a:xfrm>
                <a:off x="145858" y="5864249"/>
                <a:ext cx="2633991" cy="461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the TOU price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net energy consumption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351021-1175-493C-A090-64DA51243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" y="5864249"/>
                <a:ext cx="2633991" cy="461729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513469" y="170740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Object Function</a:t>
            </a:r>
            <a:endParaRPr lang="ko-KR" altLang="en-US" b="1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0F87CE89-1A86-4836-84A0-BF421B6510B4}"/>
              </a:ext>
            </a:extLst>
          </p:cNvPr>
          <p:cNvSpPr txBox="1">
            <a:spLocks/>
          </p:cNvSpPr>
          <p:nvPr/>
        </p:nvSpPr>
        <p:spPr>
          <a:xfrm>
            <a:off x="0" y="846901"/>
            <a:ext cx="9144000" cy="502065"/>
          </a:xfrm>
          <a:prstGeom prst="rect">
            <a:avLst/>
          </a:prstGeom>
          <a:noFill/>
          <a:ln>
            <a:noFill/>
          </a:ln>
        </p:spPr>
        <p:txBody>
          <a:bodyPr vert="horz" lIns="108000" tIns="72000" rIns="108000" bIns="72000" rtlCol="0">
            <a:normAutofit/>
          </a:bodyPr>
          <a:lstStyle>
            <a:lvl1pPr marL="514350" marR="0" indent="-5143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"/>
              <a:tabLst/>
              <a:defRPr lang="en-US" altLang="ko-KR" sz="2200" b="1" kern="1200" baseline="0" dirty="0" smtClean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1pPr>
            <a:lvl2pPr marL="612000" marR="0" indent="-3429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 lang="en-US" altLang="ko-KR" sz="2000" b="1" kern="1200" baseline="0" dirty="0" smtClean="0">
                <a:solidFill>
                  <a:srgbClr val="E46C0A"/>
                </a:solidFill>
                <a:latin typeface="Helvetica" panose="020B0604020202030204" pitchFamily="34" charset="0"/>
                <a:ea typeface="+mn-ea"/>
                <a:cs typeface="Verdana" pitchFamily="34" charset="0"/>
              </a:defRPr>
            </a:lvl2pPr>
            <a:lvl3pPr marL="900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ea typeface="+mn-ea"/>
                <a:cs typeface="Arial" pitchFamily="34" charset="0"/>
              </a:defRPr>
            </a:lvl3pPr>
            <a:lvl4pPr marL="1296000" marR="0" indent="-36000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Palatino Linotype" pitchFamily="18" charset="0"/>
              <a:buChar char="−"/>
              <a:tabLst/>
              <a:defRPr sz="1800" kern="1200">
                <a:solidFill>
                  <a:srgbClr val="7030A0"/>
                </a:solidFill>
                <a:latin typeface="Palatino Linotype" pitchFamily="18" charset="0"/>
                <a:ea typeface="+mn-ea"/>
                <a:cs typeface="Arial" pitchFamily="34" charset="0"/>
              </a:defRPr>
            </a:lvl4pPr>
            <a:lvl5pPr marL="1278000" indent="-198000" algn="l" defTabSz="685800" rtl="0" eaLnBrk="1" latinLnBrk="1" hangingPunct="1">
              <a:lnSpc>
                <a:spcPct val="90000"/>
              </a:lnSpc>
              <a:spcBef>
                <a:spcPts val="200"/>
              </a:spcBef>
              <a:buFont typeface="Wingdings" pitchFamily="2" charset="2"/>
              <a:buChar char="§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56000" indent="-180000" algn="l" defTabSz="685800" rtl="0" eaLnBrk="1" latinLnBrk="1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6000" indent="-180000" algn="l" defTabSz="6858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ko-KR" altLang="en-US" sz="8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DF7927-B98D-420B-9909-D4865DE0274B}"/>
                  </a:ext>
                </a:extLst>
              </p:cNvPr>
              <p:cNvSpPr/>
              <p:nvPr/>
            </p:nvSpPr>
            <p:spPr>
              <a:xfrm>
                <a:off x="4541691" y="5864249"/>
                <a:ext cx="3946914" cy="655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𝑠𝑒𝑡</m:t>
                        </m:r>
                      </m:sup>
                    </m:sSub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the </a:t>
                </a:r>
                <a:r>
                  <a:rPr lang="ko-KR" altLang="en-US" sz="1200" dirty="0" err="1"/>
                  <a:t>preferred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consumer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temperature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: the indoor temperature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 err="1"/>
                  <a:t>Penalty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for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consumer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thermal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discomfort</a:t>
                </a:r>
                <a:r>
                  <a:rPr lang="ko-KR" altLang="en-US" sz="1200" dirty="0"/>
                  <a:t> </a:t>
                </a:r>
                <a:r>
                  <a:rPr lang="ko-KR" altLang="en-US" sz="1200" dirty="0" err="1"/>
                  <a:t>cost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DF7927-B98D-420B-9909-D4865DE0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91" y="5864249"/>
                <a:ext cx="3946914" cy="655244"/>
              </a:xfrm>
              <a:prstGeom prst="rect">
                <a:avLst/>
              </a:prstGeom>
              <a:blipFill>
                <a:blip r:embed="rId7"/>
                <a:stretch>
                  <a:fillRect t="-1869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95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83ABA-28D9-4C27-987B-3031C69483EC}"/>
                  </a:ext>
                </a:extLst>
              </p:cNvPr>
              <p:cNvSpPr/>
              <p:nvPr/>
            </p:nvSpPr>
            <p:spPr>
              <a:xfrm>
                <a:off x="89995" y="5399681"/>
                <a:ext cx="6538970" cy="105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sz="1200" dirty="0"/>
                      <m:t>: </m:t>
                    </m:r>
                    <m:r>
                      <m:rPr>
                        <m:nor/>
                      </m:rPr>
                      <a:rPr lang="en-US" altLang="ko-KR" sz="1200" dirty="0"/>
                      <m:t>a</m:t>
                    </m:r>
                    <m:r>
                      <m:rPr>
                        <m:nor/>
                      </m:rPr>
                      <a:rPr lang="en-US" altLang="ko-KR" sz="1200" dirty="0"/>
                      <m:t> </m:t>
                    </m:r>
                    <m:r>
                      <m:rPr>
                        <m:nor/>
                      </m:rPr>
                      <a:rPr lang="en-US" altLang="ko-KR" sz="1200" b="1" dirty="0"/>
                      <m:t>reducible</m:t>
                    </m:r>
                    <m:r>
                      <m:rPr>
                        <m:nor/>
                      </m:rPr>
                      <a:rPr lang="en-US" altLang="ko-KR" sz="1200" dirty="0"/>
                      <m:t> </m:t>
                    </m:r>
                    <m:r>
                      <m:rPr>
                        <m:nor/>
                      </m:rPr>
                      <a:rPr lang="en-US" altLang="ko-KR" sz="1200" dirty="0"/>
                      <m:t>appliances</m:t>
                    </m:r>
                    <m:r>
                      <m:rPr>
                        <m:nor/>
                      </m:rPr>
                      <a:rPr lang="en-US" altLang="ko-KR" sz="1200" dirty="0"/>
                      <m:t> (</m:t>
                    </m:r>
                    <m:r>
                      <m:rPr>
                        <m:nor/>
                      </m:rPr>
                      <a:rPr lang="en-US" altLang="ko-KR" sz="1200" dirty="0"/>
                      <m:t>e</m:t>
                    </m:r>
                    <m:r>
                      <m:rPr>
                        <m:nor/>
                      </m:rPr>
                      <a:rPr lang="en-US" altLang="ko-KR" sz="1200" dirty="0"/>
                      <m:t>.</m:t>
                    </m:r>
                    <m:r>
                      <m:rPr>
                        <m:nor/>
                      </m:rPr>
                      <a:rPr lang="en-US" altLang="ko-KR" sz="1200" dirty="0"/>
                      <m:t>g</m:t>
                    </m:r>
                    <m:r>
                      <m:rPr>
                        <m:nor/>
                      </m:rPr>
                      <a:rPr lang="en-US" altLang="ko-KR" sz="1200" dirty="0"/>
                      <m:t>. </m:t>
                    </m:r>
                    <m:r>
                      <m:rPr>
                        <m:nor/>
                      </m:rPr>
                      <a:rPr lang="en-US" altLang="ko-KR" sz="1200" b="0" i="0" dirty="0" smtClean="0"/>
                      <m:t>AC</m:t>
                    </m:r>
                    <m:r>
                      <m:rPr>
                        <m:nor/>
                      </m:rPr>
                      <a:rPr lang="en-US" altLang="ko-KR" sz="1200" dirty="0"/>
                      <m:t>)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 </a:t>
                </a:r>
                <a:r>
                  <a:rPr lang="en-US" altLang="ko-KR" sz="1200" b="1" dirty="0"/>
                  <a:t>shiftable</a:t>
                </a:r>
                <a:r>
                  <a:rPr lang="en-US" altLang="ko-KR" sz="1200" dirty="0"/>
                  <a:t> appliances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 </a:t>
                </a:r>
                <a:r>
                  <a:rPr lang="en-US" altLang="ko-KR" sz="1200" b="1" dirty="0"/>
                  <a:t>non-interruptible</a:t>
                </a:r>
                <a:r>
                  <a:rPr lang="en-US" altLang="ko-KR" sz="1200" dirty="0"/>
                  <a:t> load (e.g. : WM)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altLang="ko-KR" sz="1200" dirty="0"/>
                  <a:t>: an </a:t>
                </a:r>
                <a:r>
                  <a:rPr lang="en-US" altLang="ko-KR" sz="1200" b="1" dirty="0"/>
                  <a:t>interruptible</a:t>
                </a:r>
                <a:r>
                  <a:rPr lang="en-US" altLang="ko-KR" sz="1200" dirty="0"/>
                  <a:t> load (e.g. : ESS)</a:t>
                </a:r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 An </a:t>
                </a:r>
                <a:r>
                  <a:rPr lang="en-US" altLang="ko-KR" sz="1200" b="1" dirty="0"/>
                  <a:t>uncontrollable appliance </a:t>
                </a:r>
                <a:r>
                  <a:rPr lang="en-US" altLang="ko-KR" sz="1200" dirty="0"/>
                  <a:t>cannot be scheduled and operated by the HEMS.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83ABA-28D9-4C27-987B-3031C694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5" y="5399681"/>
                <a:ext cx="6538970" cy="1050031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E3F4CF-5A14-4F76-9EFF-5BD95FFF9503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CB02E6F-865A-461F-91D2-ABC3C568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07912"/>
            <a:ext cx="9144000" cy="13340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2BDB9D-C7D6-49C7-A21C-0B577D428BAF}"/>
              </a:ext>
            </a:extLst>
          </p:cNvPr>
          <p:cNvSpPr/>
          <p:nvPr/>
        </p:nvSpPr>
        <p:spPr>
          <a:xfrm>
            <a:off x="2542903" y="2536882"/>
            <a:ext cx="670560" cy="58056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FB6523-2EF0-4A7B-8F8B-D58057C5AD14}"/>
              </a:ext>
            </a:extLst>
          </p:cNvPr>
          <p:cNvSpPr/>
          <p:nvPr/>
        </p:nvSpPr>
        <p:spPr>
          <a:xfrm>
            <a:off x="1576251" y="3117443"/>
            <a:ext cx="5782492" cy="60772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9432D5-F576-4AEC-82EC-8628156CDFA5}"/>
              </a:ext>
            </a:extLst>
          </p:cNvPr>
          <p:cNvSpPr/>
          <p:nvPr/>
        </p:nvSpPr>
        <p:spPr>
          <a:xfrm>
            <a:off x="3586270" y="2312890"/>
            <a:ext cx="2783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>
                <a:solidFill>
                  <a:srgbClr val="FF0000"/>
                </a:solidFill>
              </a:rPr>
              <a:t>the predicted PV generation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CFBA93-BAA4-4F60-A47B-71CF950DA5D2}"/>
                  </a:ext>
                </a:extLst>
              </p:cNvPr>
              <p:cNvSpPr/>
              <p:nvPr/>
            </p:nvSpPr>
            <p:spPr>
              <a:xfrm>
                <a:off x="4861576" y="5414616"/>
                <a:ext cx="3828740" cy="687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sup>
                    </m:sSubSup>
                  </m:oMath>
                </a14:m>
                <a:r>
                  <a:rPr lang="en-US" altLang="ko-KR" sz="1200" dirty="0"/>
                  <a:t>: Net energy consumption at time slot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Charging energy of ESS a at time slot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𝑑𝑐h</m:t>
                        </m:r>
                      </m:sup>
                    </m:sSubSup>
                  </m:oMath>
                </a14:m>
                <a:r>
                  <a:rPr lang="en-US" altLang="ko-KR" sz="1200" dirty="0"/>
                  <a:t>: Discharging energy of ESS a at time slot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CFBA93-BAA4-4F60-A47B-71CF950DA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576" y="5414616"/>
                <a:ext cx="3828740" cy="687176"/>
              </a:xfrm>
              <a:prstGeom prst="rect">
                <a:avLst/>
              </a:prstGeom>
              <a:blipFill>
                <a:blip r:embed="rId5"/>
                <a:stretch>
                  <a:fillRect t="-885" b="-3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83CBCAD-9FCA-4098-8A14-166C58AB5475}"/>
              </a:ext>
            </a:extLst>
          </p:cNvPr>
          <p:cNvSpPr txBox="1"/>
          <p:nvPr/>
        </p:nvSpPr>
        <p:spPr>
          <a:xfrm>
            <a:off x="513469" y="1707406"/>
            <a:ext cx="458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1 (Net Power Consumption)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1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A1B94D-DAC9-40DF-9849-3B47789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9" y="2694376"/>
            <a:ext cx="8744789" cy="1325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9EE835-EC7C-4AE6-97E9-391F2A0BCC25}"/>
              </a:ext>
            </a:extLst>
          </p:cNvPr>
          <p:cNvSpPr txBox="1"/>
          <p:nvPr/>
        </p:nvSpPr>
        <p:spPr>
          <a:xfrm>
            <a:off x="513469" y="1707406"/>
            <a:ext cx="773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Constraint 2 (Operating Characteristics for Controllable Appliances) 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 for HEMS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4"/>
          </p:nvPr>
        </p:nvSpPr>
        <p:spPr>
          <a:xfrm>
            <a:off x="0" y="794706"/>
            <a:ext cx="9143999" cy="5380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Conventional HEMS Optimization Formulation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1B753-451F-4FB7-AE51-98F37FCD9B06}"/>
              </a:ext>
            </a:extLst>
          </p:cNvPr>
          <p:cNvSpPr txBox="1"/>
          <p:nvPr/>
        </p:nvSpPr>
        <p:spPr>
          <a:xfrm>
            <a:off x="35433" y="13964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0D43C3-92EB-4385-BDFE-EF98F68C30F2}"/>
              </a:ext>
            </a:extLst>
          </p:cNvPr>
          <p:cNvSpPr/>
          <p:nvPr/>
        </p:nvSpPr>
        <p:spPr>
          <a:xfrm>
            <a:off x="6561887" y="1980774"/>
            <a:ext cx="1505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/>
              <a:t>e.g.</a:t>
            </a:r>
            <a:r>
              <a:rPr lang="ko-KR" altLang="en-US" sz="1200" i="1" dirty="0"/>
              <a:t> </a:t>
            </a:r>
            <a:r>
              <a:rPr lang="ko-KR" altLang="en-US" sz="1200" i="1" dirty="0" err="1"/>
              <a:t>air</a:t>
            </a:r>
            <a:r>
              <a:rPr lang="ko-KR" altLang="en-US" sz="1200" i="1" dirty="0"/>
              <a:t> </a:t>
            </a:r>
            <a:r>
              <a:rPr lang="ko-KR" altLang="en-US" sz="1200" i="1" dirty="0" err="1"/>
              <a:t>conditioner</a:t>
            </a:r>
            <a:endParaRPr lang="ko-KR" alt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F7646-5C58-45C3-ABCE-953757A77A95}"/>
              </a:ext>
            </a:extLst>
          </p:cNvPr>
          <p:cNvSpPr txBox="1"/>
          <p:nvPr/>
        </p:nvSpPr>
        <p:spPr>
          <a:xfrm>
            <a:off x="4951535" y="3534322"/>
            <a:ext cx="1226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Capacity range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DF755-6BA4-480A-841C-DAD38898DA1A}"/>
              </a:ext>
            </a:extLst>
          </p:cNvPr>
          <p:cNvSpPr txBox="1"/>
          <p:nvPr/>
        </p:nvSpPr>
        <p:spPr>
          <a:xfrm>
            <a:off x="4951535" y="2329805"/>
            <a:ext cx="373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Constraint for the temperature dynamics of the reducible appliance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8C56F6-BCEC-4E94-8006-267613DE0460}"/>
              </a:ext>
            </a:extLst>
          </p:cNvPr>
          <p:cNvSpPr/>
          <p:nvPr/>
        </p:nvSpPr>
        <p:spPr>
          <a:xfrm>
            <a:off x="4951535" y="3212534"/>
            <a:ext cx="3586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C</a:t>
            </a:r>
            <a:r>
              <a:rPr lang="ko-KR" altLang="en-US" sz="1200" i="1" dirty="0" err="1">
                <a:solidFill>
                  <a:srgbClr val="C00000"/>
                </a:solidFill>
              </a:rPr>
              <a:t>onsumer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preferred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indoor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ko-KR" altLang="en-US" sz="1200" i="1" dirty="0" err="1">
                <a:solidFill>
                  <a:srgbClr val="C00000"/>
                </a:solidFill>
              </a:rPr>
              <a:t>temperatures</a:t>
            </a:r>
            <a:r>
              <a:rPr lang="ko-KR" altLang="en-US" sz="1200" i="1" dirty="0">
                <a:solidFill>
                  <a:srgbClr val="C00000"/>
                </a:solidFill>
              </a:rPr>
              <a:t> </a:t>
            </a:r>
            <a:r>
              <a:rPr lang="en-US" altLang="ko-KR" sz="1200" i="1" dirty="0">
                <a:solidFill>
                  <a:srgbClr val="C00000"/>
                </a:solidFill>
              </a:rPr>
              <a:t>range</a:t>
            </a:r>
            <a:endParaRPr lang="ko-KR" altLang="en-US" sz="1200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DA65212-DBD1-4225-BD77-ED73C422C4E7}"/>
                  </a:ext>
                </a:extLst>
              </p:cNvPr>
              <p:cNvSpPr/>
              <p:nvPr/>
            </p:nvSpPr>
            <p:spPr>
              <a:xfrm>
                <a:off x="89995" y="5385827"/>
                <a:ext cx="4480457" cy="1049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in-door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</m:oMath>
                </a14:m>
                <a:r>
                  <a:rPr lang="en-US" altLang="ko-KR" sz="1200" dirty="0"/>
                  <a:t>: in-door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lang="en-US" altLang="ko-KR" sz="1200" dirty="0"/>
                  <a:t>: the predicted outdoor temperature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/>
                  <a:t>: the energy consumption of the reducible appliances</a:t>
                </a:r>
                <a:endParaRPr lang="ko-KR" altLang="en-US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: the environmental parameters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DA65212-DBD1-4225-BD77-ED73C422C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5" y="5385827"/>
                <a:ext cx="4480457" cy="1049903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DFE5FD7-CAEC-4921-B132-A895344E993E}"/>
              </a:ext>
            </a:extLst>
          </p:cNvPr>
          <p:cNvCxnSpPr>
            <a:cxnSpLocks/>
          </p:cNvCxnSpPr>
          <p:nvPr/>
        </p:nvCxnSpPr>
        <p:spPr>
          <a:xfrm flipH="1">
            <a:off x="109538" y="5363669"/>
            <a:ext cx="892492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11A882-6C68-4C65-9546-A454C2045566}"/>
              </a:ext>
            </a:extLst>
          </p:cNvPr>
          <p:cNvSpPr/>
          <p:nvPr/>
        </p:nvSpPr>
        <p:spPr>
          <a:xfrm>
            <a:off x="4411807" y="5419808"/>
            <a:ext cx="4732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ETP : the equivalent thermal parameters (ETP) model Equation</a:t>
            </a:r>
          </a:p>
        </p:txBody>
      </p:sp>
    </p:spTree>
    <p:extLst>
      <p:ext uri="{BB962C8B-B14F-4D97-AF65-F5344CB8AC3E}">
        <p14:creationId xmlns:p14="http://schemas.microsoft.com/office/powerpoint/2010/main" val="97042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14233</TotalTime>
  <Words>2701</Words>
  <Application>Microsoft Office PowerPoint</Application>
  <PresentationFormat>화면 슬라이드 쇼(4:3)</PresentationFormat>
  <Paragraphs>372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-apple-system</vt:lpstr>
      <vt:lpstr>Noto Serif KR</vt:lpstr>
      <vt:lpstr>굴림</vt:lpstr>
      <vt:lpstr>맑은 고딕</vt:lpstr>
      <vt:lpstr>Arial</vt:lpstr>
      <vt:lpstr>Britannic Bold</vt:lpstr>
      <vt:lpstr>Cambria Math</vt:lpstr>
      <vt:lpstr>Helvetica</vt:lpstr>
      <vt:lpstr>Palatino Linotype</vt:lpstr>
      <vt:lpstr>Wingdings</vt:lpstr>
      <vt:lpstr>Office 테마</vt:lpstr>
      <vt:lpstr>Reinforcement Learning-Based Energy Management of Smart Home with Rooftop Solar Photovoltaic System, Energy Storage System, and Home Appliances</vt:lpstr>
      <vt:lpstr>Reinforcement Learning-Based Energy Management of Smart Home with Rooftop Solar Photovoltaic System, Energy Storage System, and Home Appliances</vt:lpstr>
      <vt:lpstr>Reinforcement Learning-Based Energy Management of Smart Home with Rooftop Solar Photovoltaic System, Energy Storage System, and Home Appliances</vt:lpstr>
      <vt:lpstr>Introduction</vt:lpstr>
      <vt:lpstr>Related Research</vt:lpstr>
      <vt:lpstr>System Model for HEMS</vt:lpstr>
      <vt:lpstr>System Model for HEMS</vt:lpstr>
      <vt:lpstr>System Model for HEMS</vt:lpstr>
      <vt:lpstr>System Model for HEMS</vt:lpstr>
      <vt:lpstr>System Model for HEMS</vt:lpstr>
      <vt:lpstr>System Model for HEMS</vt:lpstr>
      <vt:lpstr>System Model for HEMS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 Formulation of RL- and ANN-Based Home Energy Management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Numerical Examples</vt:lpstr>
      <vt:lpstr>Discussion / Future work</vt:lpstr>
      <vt:lpstr>Code implementation</vt:lpstr>
      <vt:lpstr>Code implementation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#3</dc:title>
  <dc:creator>Gilsoo Lee</dc:creator>
  <cp:lastModifiedBy>이해중</cp:lastModifiedBy>
  <cp:revision>1697</cp:revision>
  <cp:lastPrinted>2018-11-22T23:47:53Z</cp:lastPrinted>
  <dcterms:created xsi:type="dcterms:W3CDTF">2013-10-15T10:17:51Z</dcterms:created>
  <dcterms:modified xsi:type="dcterms:W3CDTF">2021-06-15T06:04:14Z</dcterms:modified>
</cp:coreProperties>
</file>